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1" r:id="rId3"/>
    <p:sldId id="259" r:id="rId4"/>
    <p:sldId id="261" r:id="rId5"/>
    <p:sldId id="273" r:id="rId6"/>
    <p:sldId id="278" r:id="rId7"/>
    <p:sldId id="284" r:id="rId8"/>
    <p:sldId id="285" r:id="rId9"/>
    <p:sldId id="286" r:id="rId10"/>
    <p:sldId id="262" r:id="rId11"/>
    <p:sldId id="263" r:id="rId12"/>
    <p:sldId id="264" r:id="rId13"/>
    <p:sldId id="265" r:id="rId14"/>
    <p:sldId id="280" r:id="rId15"/>
    <p:sldId id="283" r:id="rId16"/>
    <p:sldId id="281" r:id="rId17"/>
    <p:sldId id="282" r:id="rId18"/>
    <p:sldId id="275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09E9C4-95AE-4F3C-86C6-068BEE571CC7}">
          <p14:sldIdLst/>
        </p14:section>
        <p14:section name="Untitled Section" id="{98B24D73-B789-405E-9D11-CE0E8795E743}">
          <p14:sldIdLst>
            <p14:sldId id="260"/>
            <p14:sldId id="271"/>
            <p14:sldId id="259"/>
            <p14:sldId id="261"/>
            <p14:sldId id="273"/>
            <p14:sldId id="278"/>
            <p14:sldId id="284"/>
            <p14:sldId id="285"/>
            <p14:sldId id="286"/>
            <p14:sldId id="262"/>
            <p14:sldId id="263"/>
            <p14:sldId id="264"/>
            <p14:sldId id="265"/>
            <p14:sldId id="280"/>
            <p14:sldId id="283"/>
            <p14:sldId id="281"/>
            <p14:sldId id="282"/>
            <p14:sldId id="275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FF7C80"/>
    <a:srgbClr val="0033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A070-9A04-474D-98A1-396E507EA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0D00E-3836-443A-9A61-CA428AF76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D122-B4F3-4FA1-B690-1AC68B12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318FC-7B9D-4071-BF08-1C5ED1B2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5532B-C123-4518-A33B-CA9A052F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59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A121-A19C-48C8-B433-2B055AED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B8407-9EF3-4337-AAD8-12784C646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35DDB-44BE-4B8D-9560-6A46155DD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AAE43-ECE2-4EB5-AB36-2A7FAE81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83590-1F64-4C89-9707-B3BD8C94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10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8ECFCE-CDD0-4FCF-9033-F182C6D76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EA680-CA5A-4E16-929D-01061DB44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BA20B-1486-4070-9A6C-446BCBF99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D429-7B77-4277-9E74-52D1C151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4BDD-F095-4DF1-B558-14D54352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3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7ABC-B22E-4DED-BB14-373ABCB41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CFCFF-2A5D-45EE-85A2-AA4337438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15CA-9A5D-463C-92A4-0D42E732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A7DC6-2D96-49FF-969A-16A1FFC6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7CE5-4839-451E-9EAE-3BE3D4DE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0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022-33A3-490D-8525-66FB39FE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52308-8976-4D02-B05E-9FBD2FE6F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5EE18-609B-462A-8F8C-BAB60636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D75FE-2198-4036-9665-7CC6CC58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87838-F5B7-4F6D-8EBF-D2CD7B30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7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6E60-A377-4E91-B804-A3998449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4AC1F-3C74-4D02-B8E4-55A3C2500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57D16-6CEF-4185-8D05-8931CFD5C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88F10-B5F1-4546-9CAE-284B2986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9515C-1ECE-4F42-ADC5-7C88D232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111D70-0357-48B4-99DD-B26308A8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9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227E-13FD-4F22-BEF6-F609977B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1A37-763D-45B2-ABD6-8082EC6B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21D6C-AE38-4749-B5FF-56BF2E56A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33D9AA-BADA-4E38-88EE-6B2BBD39D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61823-DCDD-4B15-ABEE-824F109A0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793FD-07C7-4594-990B-9580B781D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FA25FD-EC49-49D3-A785-922624D9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ED839-7123-47D8-9D7B-313C0ECB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29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917C-0B3D-4E79-8412-9E4089DF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F14FF4-366D-48E0-89C0-0C902BA0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41E9DF-DF11-4DD4-9546-7B85C57A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422FE3-73C9-4FF1-B13E-B52DA5CF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52E44-83FA-459E-854D-C50EBD31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C025F-DA6D-46D5-90B8-86BDB049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27B4D-9373-4B68-9474-AD25ABC6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42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95E9-7699-4A19-8C9C-4BB7E804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4E9F-F8E8-4685-904E-E38B4C86D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479D0-78E5-4ED9-A928-E43BC835F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BD75F-7AF4-43E3-B383-6FFD1EA2C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7AEB9-6290-40C9-805A-AA448723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3C1D4-055F-4A91-BC75-E0B2F92E7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45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742F-9912-4EAE-B28F-C0341BD42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AFD43-33A9-4EEB-88A1-BDABB7C21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E4CCF-165D-4448-8FD3-7F01E8B99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2B4C-C5D0-4552-91B2-09819C7F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60B59-A291-438F-85DC-B332A4AC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B57C3-D38F-4A48-BE5D-8C58BE2B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2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F9C10-5486-45AE-9830-A692CE283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F989C-9BC2-4982-9F0F-86E35C3E1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5813E-1B93-43AF-81E8-20CCA0460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2F47D-6CF5-4682-A313-5749826E37CA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059F-31F4-4CBC-8BA2-D0F70C3FA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A12EF-4534-4968-8CDA-17FF5BCAE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1E01A-364F-4D76-B331-1B1CD6719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5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43D2D-8222-4B1B-8B98-10D46FE8CBC9}"/>
              </a:ext>
            </a:extLst>
          </p:cNvPr>
          <p:cNvSpPr txBox="1"/>
          <p:nvPr/>
        </p:nvSpPr>
        <p:spPr>
          <a:xfrm>
            <a:off x="2714474" y="0"/>
            <a:ext cx="6763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Metamodeling for TCR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428460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3F1FC-BF68-40E5-9A91-62B72161890A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7EF05-CD2B-4519-AC0F-DBD77844A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8" r="65251" b="1"/>
          <a:stretch/>
        </p:blipFill>
        <p:spPr bwMode="auto">
          <a:xfrm>
            <a:off x="4145106" y="1796920"/>
            <a:ext cx="3493367" cy="343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8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63AF6F-8CEA-45E1-9495-900DD8D88EDB}"/>
              </a:ext>
            </a:extLst>
          </p:cNvPr>
          <p:cNvSpPr txBox="1"/>
          <p:nvPr/>
        </p:nvSpPr>
        <p:spPr>
          <a:xfrm>
            <a:off x="4076963" y="0"/>
            <a:ext cx="403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2: </a:t>
            </a:r>
            <a:r>
              <a:rPr lang="en-US" sz="3200" dirty="0" err="1"/>
              <a:t>Lck</a:t>
            </a:r>
            <a:r>
              <a:rPr lang="en-US" sz="3200" dirty="0"/>
              <a:t> activation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511A73-78C9-4E7C-A752-DF1344F01CCB}"/>
              </a:ext>
            </a:extLst>
          </p:cNvPr>
          <p:cNvGrpSpPr/>
          <p:nvPr/>
        </p:nvGrpSpPr>
        <p:grpSpPr>
          <a:xfrm>
            <a:off x="766401" y="1706090"/>
            <a:ext cx="3073405" cy="3183415"/>
            <a:chOff x="79437" y="999364"/>
            <a:chExt cx="1967795" cy="20382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491E15-18B2-4C06-95A6-5D512F8DCF34}"/>
                </a:ext>
              </a:extLst>
            </p:cNvPr>
            <p:cNvSpPr/>
            <p:nvPr/>
          </p:nvSpPr>
          <p:spPr>
            <a:xfrm>
              <a:off x="171667" y="1255403"/>
              <a:ext cx="1790097" cy="17610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E186D0-8449-4A0A-89E1-6EB1C09C2A1E}"/>
                </a:ext>
              </a:extLst>
            </p:cNvPr>
            <p:cNvSpPr txBox="1"/>
            <p:nvPr/>
          </p:nvSpPr>
          <p:spPr>
            <a:xfrm>
              <a:off x="79437" y="999364"/>
              <a:ext cx="1967795" cy="256176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 walk and activation</a:t>
              </a:r>
              <a:endParaRPr lang="he-IL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A283F4D-7AD9-41E7-AAF2-B5BD5D633B5D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 flipV="1">
              <a:off x="827040" y="1873938"/>
              <a:ext cx="172927" cy="254618"/>
            </a:xfrm>
            <a:prstGeom prst="straightConnector1">
              <a:avLst/>
            </a:prstGeom>
            <a:ln w="19050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D7D4EC-4F9E-4E78-B639-C22B521998BB}"/>
                </a:ext>
              </a:extLst>
            </p:cNvPr>
            <p:cNvSpPr txBox="1"/>
            <p:nvPr/>
          </p:nvSpPr>
          <p:spPr>
            <a:xfrm>
              <a:off x="170713" y="1852182"/>
              <a:ext cx="518356" cy="2955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active</a:t>
              </a:r>
            </a:p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LCK</a:t>
              </a:r>
              <a:endParaRPr lang="he-IL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112D5-6F29-467C-9128-1D1AF1020235}"/>
                </a:ext>
              </a:extLst>
            </p:cNvPr>
            <p:cNvSpPr txBox="1"/>
            <p:nvPr/>
          </p:nvSpPr>
          <p:spPr>
            <a:xfrm>
              <a:off x="645272" y="2182290"/>
              <a:ext cx="742995" cy="2955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Activation</a:t>
              </a:r>
            </a:p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By CD45 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8DC4B8D-FAF6-49A7-BB56-90C6771DF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298" y="1884924"/>
              <a:ext cx="346992" cy="526497"/>
            </a:xfrm>
            <a:prstGeom prst="straightConnector1">
              <a:avLst/>
            </a:prstGeom>
            <a:ln w="19050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C941B93-7DA1-4C0F-8A8A-64F2E1431461}"/>
                </a:ext>
              </a:extLst>
            </p:cNvPr>
            <p:cNvSpPr txBox="1"/>
            <p:nvPr/>
          </p:nvSpPr>
          <p:spPr>
            <a:xfrm>
              <a:off x="325976" y="2742006"/>
              <a:ext cx="1153536" cy="2955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Spontaneous</a:t>
              </a:r>
            </a:p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deactivation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DE84E2B-4972-462D-A388-9DD40D0D01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664" y="2484218"/>
              <a:ext cx="413121" cy="228245"/>
            </a:xfrm>
            <a:prstGeom prst="straightConnector1">
              <a:avLst/>
            </a:prstGeom>
            <a:ln w="19050">
              <a:solidFill>
                <a:srgbClr val="FF66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629843-B303-49C7-8290-536A2C6EB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617" y="2610526"/>
              <a:ext cx="660916" cy="10290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DD6729-3A40-4444-88A2-D6F4093079B8}"/>
                </a:ext>
              </a:extLst>
            </p:cNvPr>
            <p:cNvSpPr txBox="1"/>
            <p:nvPr/>
          </p:nvSpPr>
          <p:spPr>
            <a:xfrm>
              <a:off x="1355883" y="2628267"/>
              <a:ext cx="620835" cy="295588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inactive</a:t>
              </a:r>
            </a:p>
            <a:p>
              <a:pPr algn="ctr" rtl="0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LCK</a:t>
              </a:r>
              <a:endParaRPr lang="he-IL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4063B5-00FA-408E-81E2-263E4EF102D9}"/>
                </a:ext>
              </a:extLst>
            </p:cNvPr>
            <p:cNvSpPr/>
            <p:nvPr/>
          </p:nvSpPr>
          <p:spPr>
            <a:xfrm>
              <a:off x="983511" y="2112100"/>
              <a:ext cx="112369" cy="1123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73BB9BF-5BE7-4F37-86B6-37433B643F09}"/>
                </a:ext>
              </a:extLst>
            </p:cNvPr>
            <p:cNvSpPr/>
            <p:nvPr/>
          </p:nvSpPr>
          <p:spPr>
            <a:xfrm>
              <a:off x="740597" y="1783337"/>
              <a:ext cx="112369" cy="11236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079CC35-0A88-41C9-97BF-8743C1894EB7}"/>
                </a:ext>
              </a:extLst>
            </p:cNvPr>
            <p:cNvSpPr/>
            <p:nvPr/>
          </p:nvSpPr>
          <p:spPr>
            <a:xfrm>
              <a:off x="336024" y="2395582"/>
              <a:ext cx="112369" cy="11236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3358FA1-9FB0-4699-B435-E9F6AB24E5CA}"/>
                </a:ext>
              </a:extLst>
            </p:cNvPr>
            <p:cNvSpPr/>
            <p:nvPr/>
          </p:nvSpPr>
          <p:spPr>
            <a:xfrm>
              <a:off x="851045" y="2671053"/>
              <a:ext cx="112369" cy="112369"/>
            </a:xfrm>
            <a:prstGeom prst="ellipse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CB17E-833C-47FD-9766-3AA464E40322}"/>
                </a:ext>
              </a:extLst>
            </p:cNvPr>
            <p:cNvSpPr/>
            <p:nvPr/>
          </p:nvSpPr>
          <p:spPr>
            <a:xfrm>
              <a:off x="1608533" y="2546813"/>
              <a:ext cx="112369" cy="112369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F73A2C0-8733-4EE3-ACEA-D1490ACBE2C5}"/>
              </a:ext>
            </a:extLst>
          </p:cNvPr>
          <p:cNvGrpSpPr/>
          <p:nvPr/>
        </p:nvGrpSpPr>
        <p:grpSpPr>
          <a:xfrm>
            <a:off x="8143707" y="1706738"/>
            <a:ext cx="3715258" cy="3629858"/>
            <a:chOff x="4398235" y="1013078"/>
            <a:chExt cx="2378751" cy="232407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D5A2E4-6AC6-40A2-9E61-A67D4D00D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6" t="6983" r="10869" b="11827"/>
            <a:stretch/>
          </p:blipFill>
          <p:spPr>
            <a:xfrm>
              <a:off x="4792416" y="1246491"/>
              <a:ext cx="1820132" cy="177252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4C1A4-F693-4803-98C1-1786DE646417}"/>
                </a:ext>
              </a:extLst>
            </p:cNvPr>
            <p:cNvSpPr txBox="1"/>
            <p:nvPr/>
          </p:nvSpPr>
          <p:spPr>
            <a:xfrm>
              <a:off x="4709377" y="1013078"/>
              <a:ext cx="1971531" cy="25617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Radial density of active LCK </a:t>
              </a:r>
              <a:endParaRPr lang="he-IL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E2CFC7B-9461-4397-A369-C27274326459}"/>
                </a:ext>
              </a:extLst>
            </p:cNvPr>
            <p:cNvGrpSpPr/>
            <p:nvPr/>
          </p:nvGrpSpPr>
          <p:grpSpPr>
            <a:xfrm>
              <a:off x="4687147" y="2980330"/>
              <a:ext cx="2089839" cy="230832"/>
              <a:chOff x="2444763" y="2995570"/>
              <a:chExt cx="2089839" cy="23083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68E5E5-26AB-4B5F-9386-E83D52197014}"/>
                  </a:ext>
                </a:extLst>
              </p:cNvPr>
              <p:cNvSpPr txBox="1"/>
              <p:nvPr/>
            </p:nvSpPr>
            <p:spPr>
              <a:xfrm>
                <a:off x="4119104" y="2995570"/>
                <a:ext cx="415498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8D6CF6A-25EB-4C61-904E-E9893F2AF3EB}"/>
                  </a:ext>
                </a:extLst>
              </p:cNvPr>
              <p:cNvSpPr txBox="1"/>
              <p:nvPr/>
            </p:nvSpPr>
            <p:spPr>
              <a:xfrm>
                <a:off x="3279699" y="2995570"/>
                <a:ext cx="357790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9A86E9-ECCF-46D0-92E5-7EE633512C9D}"/>
                  </a:ext>
                </a:extLst>
              </p:cNvPr>
              <p:cNvSpPr txBox="1"/>
              <p:nvPr/>
            </p:nvSpPr>
            <p:spPr>
              <a:xfrm>
                <a:off x="2444763" y="2995570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F76561-F5A3-4CB7-BECC-188464E62156}"/>
                </a:ext>
              </a:extLst>
            </p:cNvPr>
            <p:cNvSpPr txBox="1"/>
            <p:nvPr/>
          </p:nvSpPr>
          <p:spPr>
            <a:xfrm rot="16200000">
              <a:off x="4038089" y="2022146"/>
              <a:ext cx="956761" cy="23647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Radial density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BA1947-EFFA-4858-9C9F-F83379A314CA}"/>
                </a:ext>
              </a:extLst>
            </p:cNvPr>
            <p:cNvSpPr txBox="1"/>
            <p:nvPr/>
          </p:nvSpPr>
          <p:spPr>
            <a:xfrm>
              <a:off x="5455556" y="3106318"/>
              <a:ext cx="449161" cy="230832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r(nm)</a:t>
              </a:r>
              <a:endParaRPr lang="he-IL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4B774AB-39D5-47E3-8397-7EC2256C9A23}"/>
                </a:ext>
              </a:extLst>
            </p:cNvPr>
            <p:cNvGrpSpPr/>
            <p:nvPr/>
          </p:nvGrpSpPr>
          <p:grpSpPr>
            <a:xfrm>
              <a:off x="4499888" y="1142138"/>
              <a:ext cx="370187" cy="1989713"/>
              <a:chOff x="4438928" y="1142138"/>
              <a:chExt cx="370187" cy="19897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62C98D-1483-4916-A95D-BF575125C614}"/>
                  </a:ext>
                </a:extLst>
              </p:cNvPr>
              <p:cNvSpPr txBox="1"/>
              <p:nvPr/>
            </p:nvSpPr>
            <p:spPr>
              <a:xfrm>
                <a:off x="4438928" y="1142138"/>
                <a:ext cx="357791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150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12493FC-38DE-438A-B3C7-44485B0513BB}"/>
                  </a:ext>
                </a:extLst>
              </p:cNvPr>
              <p:cNvSpPr txBox="1"/>
              <p:nvPr/>
            </p:nvSpPr>
            <p:spPr>
              <a:xfrm>
                <a:off x="4496571" y="2307825"/>
                <a:ext cx="300083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50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F5D9DDA-FBCD-4CA4-A1CF-783BC18D1A20}"/>
                  </a:ext>
                </a:extLst>
              </p:cNvPr>
              <p:cNvSpPr txBox="1"/>
              <p:nvPr/>
            </p:nvSpPr>
            <p:spPr>
              <a:xfrm>
                <a:off x="4558158" y="2901019"/>
                <a:ext cx="242374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F4CDDD-2661-41BC-8CE3-653EC62BA80F}"/>
                  </a:ext>
                </a:extLst>
              </p:cNvPr>
              <p:cNvSpPr txBox="1"/>
              <p:nvPr/>
            </p:nvSpPr>
            <p:spPr>
              <a:xfrm>
                <a:off x="4451324" y="1723494"/>
                <a:ext cx="357791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C2048F4-548F-4BBE-9840-82945AEA4146}"/>
              </a:ext>
            </a:extLst>
          </p:cNvPr>
          <p:cNvGrpSpPr/>
          <p:nvPr/>
        </p:nvGrpSpPr>
        <p:grpSpPr>
          <a:xfrm>
            <a:off x="4211532" y="1707553"/>
            <a:ext cx="3960627" cy="3352112"/>
            <a:chOff x="4933552" y="2710224"/>
            <a:chExt cx="2535852" cy="214624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7B7DAA-CD6B-45F6-A49D-4617DE812C80}"/>
                </a:ext>
              </a:extLst>
            </p:cNvPr>
            <p:cNvGrpSpPr/>
            <p:nvPr/>
          </p:nvGrpSpPr>
          <p:grpSpPr>
            <a:xfrm>
              <a:off x="4977548" y="2710224"/>
              <a:ext cx="2491856" cy="2146241"/>
              <a:chOff x="2058857" y="1105905"/>
              <a:chExt cx="2491856" cy="214624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CB58CB4-EFDE-4E18-B886-C00088DB2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8857" y="1372970"/>
                <a:ext cx="2491856" cy="1839361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0263FB-C30B-47E2-B839-25BBD2C47B71}"/>
                  </a:ext>
                </a:extLst>
              </p:cNvPr>
              <p:cNvSpPr txBox="1"/>
              <p:nvPr/>
            </p:nvSpPr>
            <p:spPr>
              <a:xfrm>
                <a:off x="2453159" y="1105905"/>
                <a:ext cx="1620726" cy="25617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Active LCK distribution</a:t>
                </a:r>
                <a:endParaRPr lang="he-IL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A624DF0-8C47-4F7F-93FD-18E4E6D373A1}"/>
                  </a:ext>
                </a:extLst>
              </p:cNvPr>
              <p:cNvSpPr txBox="1"/>
              <p:nvPr/>
            </p:nvSpPr>
            <p:spPr>
              <a:xfrm rot="2433801">
                <a:off x="2129151" y="2799785"/>
                <a:ext cx="465192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5F821B-86CB-4953-8CA0-40C95E361A8E}"/>
                  </a:ext>
                </a:extLst>
              </p:cNvPr>
              <p:cNvSpPr txBox="1"/>
              <p:nvPr/>
            </p:nvSpPr>
            <p:spPr>
              <a:xfrm rot="21325445">
                <a:off x="3536433" y="3021314"/>
                <a:ext cx="468398" cy="230832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X(nm)</a:t>
                </a:r>
                <a:endParaRPr lang="he-IL" sz="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A73740-52A1-407E-B8A6-A3E361C5BAF5}"/>
                </a:ext>
              </a:extLst>
            </p:cNvPr>
            <p:cNvSpPr txBox="1"/>
            <p:nvPr/>
          </p:nvSpPr>
          <p:spPr>
            <a:xfrm rot="16200000">
              <a:off x="4783458" y="3603641"/>
              <a:ext cx="536657" cy="23647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Counts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C29496-B2BE-4024-837A-AD2BE2491CD7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328233" y="2824871"/>
            <a:ext cx="763637" cy="644851"/>
          </a:xfrm>
          <a:prstGeom prst="straightConnector1">
            <a:avLst/>
          </a:prstGeom>
          <a:ln w="19050">
            <a:solidFill>
              <a:srgbClr val="00206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936CE89-43BC-46D4-B4D1-8D2F007F623A}"/>
              </a:ext>
            </a:extLst>
          </p:cNvPr>
          <p:cNvSpPr/>
          <p:nvPr/>
        </p:nvSpPr>
        <p:spPr>
          <a:xfrm>
            <a:off x="3060416" y="2693011"/>
            <a:ext cx="175504" cy="17550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35709C-1752-4EF5-8DE0-202AC27152D0}"/>
              </a:ext>
            </a:extLst>
          </p:cNvPr>
          <p:cNvSpPr txBox="1"/>
          <p:nvPr/>
        </p:nvSpPr>
        <p:spPr>
          <a:xfrm>
            <a:off x="2656262" y="2243044"/>
            <a:ext cx="96965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inactive</a:t>
            </a:r>
          </a:p>
          <a:p>
            <a:pPr algn="ctr" rtl="0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LCK</a:t>
            </a:r>
            <a:endParaRPr lang="he-IL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96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53ED0-DBCF-41D1-A572-7BC2D33EB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6"/>
          <a:stretch/>
        </p:blipFill>
        <p:spPr bwMode="auto">
          <a:xfrm>
            <a:off x="4209610" y="1544947"/>
            <a:ext cx="3772779" cy="418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1059B2-78E3-4103-A581-E8E6AE2C49AB}"/>
              </a:ext>
            </a:extLst>
          </p:cNvPr>
          <p:cNvSpPr txBox="1"/>
          <p:nvPr/>
        </p:nvSpPr>
        <p:spPr>
          <a:xfrm>
            <a:off x="4076963" y="0"/>
            <a:ext cx="403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2: </a:t>
            </a:r>
            <a:r>
              <a:rPr lang="en-US" sz="3200" dirty="0" err="1"/>
              <a:t>Lck</a:t>
            </a:r>
            <a:r>
              <a:rPr lang="en-US" sz="3200" dirty="0"/>
              <a:t> activation</a:t>
            </a:r>
          </a:p>
        </p:txBody>
      </p:sp>
    </p:spTree>
    <p:extLst>
      <p:ext uri="{BB962C8B-B14F-4D97-AF65-F5344CB8AC3E}">
        <p14:creationId xmlns:p14="http://schemas.microsoft.com/office/powerpoint/2010/main" val="1589397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14DACED-8A88-4167-B7F5-EA512B42A97D}"/>
              </a:ext>
            </a:extLst>
          </p:cNvPr>
          <p:cNvGrpSpPr/>
          <p:nvPr/>
        </p:nvGrpSpPr>
        <p:grpSpPr>
          <a:xfrm>
            <a:off x="375273" y="449591"/>
            <a:ext cx="11078375" cy="6408154"/>
            <a:chOff x="2225963" y="1247583"/>
            <a:chExt cx="7559675" cy="43728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FC5A37-1DC8-485C-B061-5526D4F12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963" y="1247583"/>
              <a:ext cx="7559675" cy="437280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39134F-0E4C-4011-9586-52DFC53C828E}"/>
                </a:ext>
              </a:extLst>
            </p:cNvPr>
            <p:cNvSpPr txBox="1"/>
            <p:nvPr/>
          </p:nvSpPr>
          <p:spPr>
            <a:xfrm>
              <a:off x="3463820" y="1350141"/>
              <a:ext cx="1107270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Points pattern 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CAC3EA-7AA2-43D9-A0BA-0F9158A220FC}"/>
                </a:ext>
              </a:extLst>
            </p:cNvPr>
            <p:cNvSpPr txBox="1"/>
            <p:nvPr/>
          </p:nvSpPr>
          <p:spPr>
            <a:xfrm>
              <a:off x="3275879" y="1580902"/>
              <a:ext cx="453897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sz="800" b="1" dirty="0">
                  <a:solidFill>
                    <a:srgbClr val="FF0000"/>
                  </a:solidFill>
                </a:rPr>
                <a:t>CD45</a:t>
              </a:r>
            </a:p>
            <a:p>
              <a:r>
                <a:rPr lang="en-US" sz="800" b="1" dirty="0">
                  <a:solidFill>
                    <a:srgbClr val="00B050"/>
                  </a:solidFill>
                </a:rPr>
                <a:t>TCR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7824FB-EFAA-480F-9D16-596A405E0BBA}"/>
                </a:ext>
              </a:extLst>
            </p:cNvPr>
            <p:cNvSpPr txBox="1"/>
            <p:nvPr/>
          </p:nvSpPr>
          <p:spPr>
            <a:xfrm>
              <a:off x="5226060" y="1355906"/>
              <a:ext cx="1819836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Phosphorylation probability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F262EA-BC57-4028-8E41-6DF867B2EBE4}"/>
                </a:ext>
              </a:extLst>
            </p:cNvPr>
            <p:cNvSpPr txBox="1"/>
            <p:nvPr/>
          </p:nvSpPr>
          <p:spPr>
            <a:xfrm>
              <a:off x="7259903" y="1356152"/>
              <a:ext cx="1999745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Phosphorylation probability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1FCD28-864B-4B96-B8A5-E5A4F8189491}"/>
                </a:ext>
              </a:extLst>
            </p:cNvPr>
            <p:cNvSpPr txBox="1"/>
            <p:nvPr/>
          </p:nvSpPr>
          <p:spPr>
            <a:xfrm>
              <a:off x="3166380" y="3424979"/>
              <a:ext cx="1656155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/>
                <a:t>Points pattern with Prob. distr.</a:t>
              </a:r>
              <a:endParaRPr lang="he-IL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F9C3F1-97F0-4862-9508-5D725F53F667}"/>
                </a:ext>
              </a:extLst>
            </p:cNvPr>
            <p:cNvSpPr txBox="1"/>
            <p:nvPr/>
          </p:nvSpPr>
          <p:spPr>
            <a:xfrm>
              <a:off x="5206907" y="3419398"/>
              <a:ext cx="1736918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TCR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phos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probability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095282-6B3A-4E99-8259-267643297873}"/>
                </a:ext>
              </a:extLst>
            </p:cNvPr>
            <p:cNvSpPr txBox="1"/>
            <p:nvPr/>
          </p:nvSpPr>
          <p:spPr>
            <a:xfrm>
              <a:off x="7469211" y="3428553"/>
              <a:ext cx="1582884" cy="21002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Radial distributions of TCR* </a:t>
              </a:r>
              <a:endParaRPr lang="he-IL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6F9325-B3A9-49EC-88A8-F10D70E1518C}"/>
                </a:ext>
              </a:extLst>
            </p:cNvPr>
            <p:cNvGrpSpPr/>
            <p:nvPr/>
          </p:nvGrpSpPr>
          <p:grpSpPr>
            <a:xfrm>
              <a:off x="7066504" y="1467448"/>
              <a:ext cx="2157558" cy="1897929"/>
              <a:chOff x="4840541" y="3376300"/>
              <a:chExt cx="2157558" cy="189792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D1E37E-2E8A-40E5-93BD-8A31DD18D973}"/>
                  </a:ext>
                </a:extLst>
              </p:cNvPr>
              <p:cNvSpPr txBox="1"/>
              <p:nvPr/>
            </p:nvSpPr>
            <p:spPr>
              <a:xfrm>
                <a:off x="5776067" y="5064208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2E234-69F2-407E-8861-331B939DA272}"/>
                  </a:ext>
                </a:extLst>
              </p:cNvPr>
              <p:cNvSpPr txBox="1"/>
              <p:nvPr/>
            </p:nvSpPr>
            <p:spPr>
              <a:xfrm rot="16200000">
                <a:off x="4687805" y="4125911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72A2B1B-C351-424A-8B1B-5CA269EDFFF6}"/>
                  </a:ext>
                </a:extLst>
              </p:cNvPr>
              <p:cNvSpPr txBox="1"/>
              <p:nvPr/>
            </p:nvSpPr>
            <p:spPr>
              <a:xfrm>
                <a:off x="5080029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D2FDAEA-D62D-48C5-A050-6C52D0BAD7BF}"/>
                  </a:ext>
                </a:extLst>
              </p:cNvPr>
              <p:cNvSpPr txBox="1"/>
              <p:nvPr/>
            </p:nvSpPr>
            <p:spPr>
              <a:xfrm>
                <a:off x="6572072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F94A6A-75F1-4DB7-9D2E-6351B526A425}"/>
                  </a:ext>
                </a:extLst>
              </p:cNvPr>
              <p:cNvSpPr txBox="1"/>
              <p:nvPr/>
            </p:nvSpPr>
            <p:spPr>
              <a:xfrm>
                <a:off x="4937931" y="3376300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4FF37F-5E71-4367-80AC-4D174EB6FADB}"/>
                  </a:ext>
                </a:extLst>
              </p:cNvPr>
              <p:cNvSpPr txBox="1"/>
              <p:nvPr/>
            </p:nvSpPr>
            <p:spPr>
              <a:xfrm>
                <a:off x="4937931" y="48547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A072ED-2F5A-49A4-BB84-67E379BC2FD0}"/>
                  </a:ext>
                </a:extLst>
              </p:cNvPr>
              <p:cNvSpPr txBox="1"/>
              <p:nvPr/>
            </p:nvSpPr>
            <p:spPr>
              <a:xfrm>
                <a:off x="4937931" y="411550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3AE286-145C-4865-9E64-6AA0E684F569}"/>
                  </a:ext>
                </a:extLst>
              </p:cNvPr>
              <p:cNvSpPr txBox="1"/>
              <p:nvPr/>
            </p:nvSpPr>
            <p:spPr>
              <a:xfrm>
                <a:off x="5826051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A63772E-34DF-48FB-AD10-1EE8820DCB95}"/>
                </a:ext>
              </a:extLst>
            </p:cNvPr>
            <p:cNvGrpSpPr/>
            <p:nvPr/>
          </p:nvGrpSpPr>
          <p:grpSpPr>
            <a:xfrm>
              <a:off x="2794501" y="1467448"/>
              <a:ext cx="2157558" cy="1891833"/>
              <a:chOff x="4840541" y="3376300"/>
              <a:chExt cx="2157558" cy="189183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9EA6CF-97A7-4C6F-AA97-4399A5E4B92F}"/>
                  </a:ext>
                </a:extLst>
              </p:cNvPr>
              <p:cNvSpPr txBox="1"/>
              <p:nvPr/>
            </p:nvSpPr>
            <p:spPr>
              <a:xfrm>
                <a:off x="5776067" y="5058112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70A70B-8483-4EE2-A8BC-D977969C8EAE}"/>
                  </a:ext>
                </a:extLst>
              </p:cNvPr>
              <p:cNvSpPr txBox="1"/>
              <p:nvPr/>
            </p:nvSpPr>
            <p:spPr>
              <a:xfrm rot="16200000">
                <a:off x="4687805" y="4125912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A8EA5BA-9B23-420A-A035-275C28CAFC5D}"/>
                  </a:ext>
                </a:extLst>
              </p:cNvPr>
              <p:cNvSpPr txBox="1"/>
              <p:nvPr/>
            </p:nvSpPr>
            <p:spPr>
              <a:xfrm>
                <a:off x="5080029" y="494681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DF4438-400A-4CA5-A109-A651BBDD2888}"/>
                  </a:ext>
                </a:extLst>
              </p:cNvPr>
              <p:cNvSpPr txBox="1"/>
              <p:nvPr/>
            </p:nvSpPr>
            <p:spPr>
              <a:xfrm>
                <a:off x="6572072" y="494681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762C83-B0CC-4BAB-919A-3D384A144BFA}"/>
                  </a:ext>
                </a:extLst>
              </p:cNvPr>
              <p:cNvSpPr txBox="1"/>
              <p:nvPr/>
            </p:nvSpPr>
            <p:spPr>
              <a:xfrm>
                <a:off x="4932523" y="3376300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225C305-F860-49FA-995B-9BE1B3B81C07}"/>
                  </a:ext>
                </a:extLst>
              </p:cNvPr>
              <p:cNvSpPr txBox="1"/>
              <p:nvPr/>
            </p:nvSpPr>
            <p:spPr>
              <a:xfrm>
                <a:off x="4932523" y="48547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10BB3A-E2EE-47AA-9610-773FDCCACC1A}"/>
                  </a:ext>
                </a:extLst>
              </p:cNvPr>
              <p:cNvSpPr txBox="1"/>
              <p:nvPr/>
            </p:nvSpPr>
            <p:spPr>
              <a:xfrm>
                <a:off x="4956219" y="411550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B67D36-28A0-4236-ADFC-1AC29927863E}"/>
                  </a:ext>
                </a:extLst>
              </p:cNvPr>
              <p:cNvSpPr txBox="1"/>
              <p:nvPr/>
            </p:nvSpPr>
            <p:spPr>
              <a:xfrm>
                <a:off x="5826051" y="494681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93D289-972F-4759-B43B-163302B2F0D7}"/>
                </a:ext>
              </a:extLst>
            </p:cNvPr>
            <p:cNvGrpSpPr/>
            <p:nvPr/>
          </p:nvGrpSpPr>
          <p:grpSpPr>
            <a:xfrm>
              <a:off x="7071810" y="3536275"/>
              <a:ext cx="2157558" cy="1897929"/>
              <a:chOff x="4840541" y="3376300"/>
              <a:chExt cx="2157558" cy="189792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2699FC2-DCB5-445E-968A-5D1E796C55DB}"/>
                  </a:ext>
                </a:extLst>
              </p:cNvPr>
              <p:cNvSpPr txBox="1"/>
              <p:nvPr/>
            </p:nvSpPr>
            <p:spPr>
              <a:xfrm>
                <a:off x="5776067" y="5064208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A8211D-36C5-445C-B9BB-FD878B81D626}"/>
                  </a:ext>
                </a:extLst>
              </p:cNvPr>
              <p:cNvSpPr txBox="1"/>
              <p:nvPr/>
            </p:nvSpPr>
            <p:spPr>
              <a:xfrm rot="16200000">
                <a:off x="4687805" y="4125911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1F1193E-A086-471E-A8BD-FB2958AD14AD}"/>
                  </a:ext>
                </a:extLst>
              </p:cNvPr>
              <p:cNvSpPr txBox="1"/>
              <p:nvPr/>
            </p:nvSpPr>
            <p:spPr>
              <a:xfrm>
                <a:off x="5080029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6EB670-B335-4570-9376-6FB3784BFA99}"/>
                  </a:ext>
                </a:extLst>
              </p:cNvPr>
              <p:cNvSpPr txBox="1"/>
              <p:nvPr/>
            </p:nvSpPr>
            <p:spPr>
              <a:xfrm>
                <a:off x="6572072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C2A8421-1A8B-4600-98B8-FFD1092C2266}"/>
                  </a:ext>
                </a:extLst>
              </p:cNvPr>
              <p:cNvSpPr txBox="1"/>
              <p:nvPr/>
            </p:nvSpPr>
            <p:spPr>
              <a:xfrm>
                <a:off x="4962315" y="3376300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0.2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2B1EC22-853B-4A61-B008-57B671A53843}"/>
                  </a:ext>
                </a:extLst>
              </p:cNvPr>
              <p:cNvSpPr txBox="1"/>
              <p:nvPr/>
            </p:nvSpPr>
            <p:spPr>
              <a:xfrm>
                <a:off x="4962315" y="48547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6CA713A-3ECF-489B-8881-23143C176512}"/>
                  </a:ext>
                </a:extLst>
              </p:cNvPr>
              <p:cNvSpPr txBox="1"/>
              <p:nvPr/>
            </p:nvSpPr>
            <p:spPr>
              <a:xfrm>
                <a:off x="4962315" y="411550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0.1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437F84-7249-4A2C-ABEB-CDA2E8192421}"/>
                  </a:ext>
                </a:extLst>
              </p:cNvPr>
              <p:cNvSpPr txBox="1"/>
              <p:nvPr/>
            </p:nvSpPr>
            <p:spPr>
              <a:xfrm>
                <a:off x="5826051" y="49529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AC88D2A-F7EC-47EF-A621-95EEAD2A48A2}"/>
                </a:ext>
              </a:extLst>
            </p:cNvPr>
            <p:cNvGrpSpPr/>
            <p:nvPr/>
          </p:nvGrpSpPr>
          <p:grpSpPr>
            <a:xfrm>
              <a:off x="4943626" y="3536275"/>
              <a:ext cx="2157558" cy="1904025"/>
              <a:chOff x="4840541" y="3376300"/>
              <a:chExt cx="2157558" cy="1904025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3F70AAB-7BCE-49D3-A344-AB370DCE492B}"/>
                  </a:ext>
                </a:extLst>
              </p:cNvPr>
              <p:cNvSpPr txBox="1"/>
              <p:nvPr/>
            </p:nvSpPr>
            <p:spPr>
              <a:xfrm>
                <a:off x="5776067" y="5070304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E12D7AA-3E8F-4B9D-9E39-D1B90BDE61CC}"/>
                  </a:ext>
                </a:extLst>
              </p:cNvPr>
              <p:cNvSpPr txBox="1"/>
              <p:nvPr/>
            </p:nvSpPr>
            <p:spPr>
              <a:xfrm rot="16200000">
                <a:off x="4687805" y="4125912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7170382-8CCD-45BE-85AD-6B47562CB80B}"/>
                  </a:ext>
                </a:extLst>
              </p:cNvPr>
              <p:cNvSpPr txBox="1"/>
              <p:nvPr/>
            </p:nvSpPr>
            <p:spPr>
              <a:xfrm>
                <a:off x="5080029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8240BF9-C817-440E-A1C6-29A0219DD837}"/>
                  </a:ext>
                </a:extLst>
              </p:cNvPr>
              <p:cNvSpPr txBox="1"/>
              <p:nvPr/>
            </p:nvSpPr>
            <p:spPr>
              <a:xfrm>
                <a:off x="6572072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FECB40-89ED-4402-8336-B748F287BB1E}"/>
                  </a:ext>
                </a:extLst>
              </p:cNvPr>
              <p:cNvSpPr txBox="1"/>
              <p:nvPr/>
            </p:nvSpPr>
            <p:spPr>
              <a:xfrm>
                <a:off x="4937931" y="3376300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73898F0-EA6D-4E1E-9F3F-0B34B91D38F9}"/>
                  </a:ext>
                </a:extLst>
              </p:cNvPr>
              <p:cNvSpPr txBox="1"/>
              <p:nvPr/>
            </p:nvSpPr>
            <p:spPr>
              <a:xfrm>
                <a:off x="4937931" y="4854712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-400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59EA6C-885A-443A-B955-24FDF3DB3A7C}"/>
                  </a:ext>
                </a:extLst>
              </p:cNvPr>
              <p:cNvSpPr txBox="1"/>
              <p:nvPr/>
            </p:nvSpPr>
            <p:spPr>
              <a:xfrm>
                <a:off x="4937931" y="411550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748F4B5-ED40-4519-8B52-7D07A85D24A4}"/>
                  </a:ext>
                </a:extLst>
              </p:cNvPr>
              <p:cNvSpPr txBox="1"/>
              <p:nvPr/>
            </p:nvSpPr>
            <p:spPr>
              <a:xfrm>
                <a:off x="5826051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598150-75B5-4896-8115-13455E73C7C6}"/>
                </a:ext>
              </a:extLst>
            </p:cNvPr>
            <p:cNvGrpSpPr/>
            <p:nvPr/>
          </p:nvGrpSpPr>
          <p:grpSpPr>
            <a:xfrm>
              <a:off x="2781519" y="3536275"/>
              <a:ext cx="2157558" cy="1904025"/>
              <a:chOff x="4840541" y="3376300"/>
              <a:chExt cx="2157558" cy="190402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E019EA-B4A5-49F5-9A7A-E2E96BF8CC74}"/>
                  </a:ext>
                </a:extLst>
              </p:cNvPr>
              <p:cNvSpPr txBox="1"/>
              <p:nvPr/>
            </p:nvSpPr>
            <p:spPr>
              <a:xfrm>
                <a:off x="5776067" y="5070304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x(nm)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06AF9F0-9F1D-4678-A0AD-DA59894A1FC0}"/>
                  </a:ext>
                </a:extLst>
              </p:cNvPr>
              <p:cNvSpPr txBox="1"/>
              <p:nvPr/>
            </p:nvSpPr>
            <p:spPr>
              <a:xfrm rot="16200000">
                <a:off x="4687805" y="4125913"/>
                <a:ext cx="515493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y(nm)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26EEB70-D34E-48E9-A3CB-925D54F2B05C}"/>
                  </a:ext>
                </a:extLst>
              </p:cNvPr>
              <p:cNvSpPr txBox="1"/>
              <p:nvPr/>
            </p:nvSpPr>
            <p:spPr>
              <a:xfrm>
                <a:off x="5080029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56A6D2-D3E8-4ED9-8380-FCA51E6508A9}"/>
                  </a:ext>
                </a:extLst>
              </p:cNvPr>
              <p:cNvSpPr txBox="1"/>
              <p:nvPr/>
            </p:nvSpPr>
            <p:spPr>
              <a:xfrm>
                <a:off x="6572072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23A3FED-877C-4293-98CE-22BBD8C8A90A}"/>
                  </a:ext>
                </a:extLst>
              </p:cNvPr>
              <p:cNvSpPr txBox="1"/>
              <p:nvPr/>
            </p:nvSpPr>
            <p:spPr>
              <a:xfrm>
                <a:off x="4932523" y="3376300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927C832-34A2-440E-BE31-71B71778AEC3}"/>
                  </a:ext>
                </a:extLst>
              </p:cNvPr>
              <p:cNvSpPr txBox="1"/>
              <p:nvPr/>
            </p:nvSpPr>
            <p:spPr>
              <a:xfrm>
                <a:off x="4938214" y="4854712"/>
                <a:ext cx="426452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-1000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13BE5C0-62F2-4F5D-9D48-A421F3AEAF6B}"/>
                  </a:ext>
                </a:extLst>
              </p:cNvPr>
              <p:cNvSpPr txBox="1"/>
              <p:nvPr/>
            </p:nvSpPr>
            <p:spPr>
              <a:xfrm>
                <a:off x="4956219" y="4115506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FAFD7A7-D7F9-4F15-9B2E-127431ED03A2}"/>
                  </a:ext>
                </a:extLst>
              </p:cNvPr>
              <p:cNvSpPr txBox="1"/>
              <p:nvPr/>
            </p:nvSpPr>
            <p:spPr>
              <a:xfrm>
                <a:off x="5826051" y="4959008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4F6FE5-034E-40B7-9787-51B03C83DB0A}"/>
                </a:ext>
              </a:extLst>
            </p:cNvPr>
            <p:cNvSpPr txBox="1"/>
            <p:nvPr/>
          </p:nvSpPr>
          <p:spPr>
            <a:xfrm>
              <a:off x="7533371" y="3645679"/>
              <a:ext cx="523949" cy="14701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sz="800" b="1" dirty="0">
                  <a:ln w="0"/>
                  <a:solidFill>
                    <a:schemeClr val="accent2"/>
                  </a:solidFill>
                </a:rPr>
                <a:t>TCR*</a:t>
              </a:r>
              <a:endParaRPr lang="he-IL" sz="800" b="1" dirty="0">
                <a:ln w="0"/>
                <a:solidFill>
                  <a:schemeClr val="accent2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A5E196-5025-4BC4-A8CE-7DA26302F504}"/>
                </a:ext>
              </a:extLst>
            </p:cNvPr>
            <p:cNvSpPr txBox="1"/>
            <p:nvPr/>
          </p:nvSpPr>
          <p:spPr>
            <a:xfrm>
              <a:off x="5396127" y="1583765"/>
              <a:ext cx="675396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sz="800" b="1" dirty="0">
                  <a:solidFill>
                    <a:srgbClr val="FF0000"/>
                  </a:solidFill>
                </a:rPr>
                <a:t>CD45</a:t>
              </a:r>
            </a:p>
            <a:p>
              <a:pPr rtl="0"/>
              <a:r>
                <a:rPr lang="en-US" sz="800" b="1" dirty="0" err="1">
                  <a:solidFill>
                    <a:srgbClr val="FF00FF"/>
                  </a:solidFill>
                </a:rPr>
                <a:t>Lck</a:t>
              </a:r>
              <a:r>
                <a:rPr lang="en-US" sz="800" b="1" dirty="0">
                  <a:solidFill>
                    <a:srgbClr val="FF00FF"/>
                  </a:solidFill>
                </a:rPr>
                <a:t>*</a:t>
              </a:r>
            </a:p>
            <a:p>
              <a:pPr rtl="0"/>
              <a:r>
                <a:rPr lang="en-US" sz="800" b="1" dirty="0">
                  <a:gradFill flip="none" rotWithShape="1">
                    <a:gsLst>
                      <a:gs pos="29000">
                        <a:srgbClr val="FD9803"/>
                      </a:gs>
                      <a:gs pos="99000">
                        <a:srgbClr val="000099"/>
                      </a:gs>
                    </a:gsLst>
                    <a:lin ang="5400000" scaled="1"/>
                    <a:tileRect/>
                  </a:gradFill>
                </a:rPr>
                <a:t>Combined</a:t>
              </a:r>
              <a:endParaRPr lang="he-IL" sz="800" b="1" dirty="0">
                <a:gradFill flip="none" rotWithShape="1">
                  <a:gsLst>
                    <a:gs pos="29000">
                      <a:srgbClr val="FD9803"/>
                    </a:gs>
                    <a:gs pos="99000">
                      <a:srgbClr val="000099"/>
                    </a:gs>
                  </a:gsLst>
                  <a:lin ang="5400000" scaled="1"/>
                  <a:tileRect/>
                </a:gra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0CFF4E-0DAA-4921-96E2-03631DFB5228}"/>
                </a:ext>
              </a:extLst>
            </p:cNvPr>
            <p:cNvSpPr txBox="1"/>
            <p:nvPr/>
          </p:nvSpPr>
          <p:spPr>
            <a:xfrm>
              <a:off x="7523386" y="1578366"/>
              <a:ext cx="453897" cy="21544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sz="800" b="1" dirty="0">
                  <a:solidFill>
                    <a:srgbClr val="FF0000"/>
                  </a:solidFill>
                </a:rPr>
                <a:t>CD45</a:t>
              </a:r>
              <a:endParaRPr lang="he-IL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6CF8016-5B55-404A-BB8D-5E06706ACB41}"/>
                </a:ext>
              </a:extLst>
            </p:cNvPr>
            <p:cNvSpPr txBox="1"/>
            <p:nvPr/>
          </p:nvSpPr>
          <p:spPr>
            <a:xfrm>
              <a:off x="3275029" y="3648518"/>
              <a:ext cx="453897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rtl="0"/>
              <a:r>
                <a:rPr lang="en-US" sz="800" b="1" dirty="0">
                  <a:solidFill>
                    <a:srgbClr val="FF0000"/>
                  </a:solidFill>
                </a:rPr>
                <a:t>CD45</a:t>
              </a:r>
            </a:p>
            <a:p>
              <a:r>
                <a:rPr lang="en-US" sz="800" b="1" dirty="0">
                  <a:solidFill>
                    <a:srgbClr val="00B050"/>
                  </a:solidFill>
                </a:rPr>
                <a:t>TCR</a:t>
              </a:r>
              <a:endParaRPr lang="he-IL" sz="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65B6A81-87F7-4F29-9A25-2FC352FD12DE}"/>
                </a:ext>
              </a:extLst>
            </p:cNvPr>
            <p:cNvGrpSpPr/>
            <p:nvPr/>
          </p:nvGrpSpPr>
          <p:grpSpPr>
            <a:xfrm>
              <a:off x="4933220" y="1814598"/>
              <a:ext cx="2156562" cy="1544683"/>
              <a:chOff x="2707257" y="3726519"/>
              <a:chExt cx="2156562" cy="1544683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7405050D-9625-42BA-9014-8721AD416A5E}"/>
                  </a:ext>
                </a:extLst>
              </p:cNvPr>
              <p:cNvGrpSpPr/>
              <p:nvPr/>
            </p:nvGrpSpPr>
            <p:grpSpPr>
              <a:xfrm>
                <a:off x="2707257" y="3812850"/>
                <a:ext cx="2156562" cy="1458352"/>
                <a:chOff x="4841537" y="3809781"/>
                <a:chExt cx="2156562" cy="1458352"/>
              </a:xfrm>
            </p:grpSpPr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2E883DF5-AF46-4DAF-B5EA-18BC48396F84}"/>
                    </a:ext>
                  </a:extLst>
                </p:cNvPr>
                <p:cNvSpPr txBox="1"/>
                <p:nvPr/>
              </p:nvSpPr>
              <p:spPr>
                <a:xfrm>
                  <a:off x="5776067" y="5058112"/>
                  <a:ext cx="515493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x(nm)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AB66BAB-195C-4DC9-BC3F-59D19E0F71D3}"/>
                    </a:ext>
                  </a:extLst>
                </p:cNvPr>
                <p:cNvSpPr txBox="1"/>
                <p:nvPr/>
              </p:nvSpPr>
              <p:spPr>
                <a:xfrm rot="16200000">
                  <a:off x="4510848" y="4140470"/>
                  <a:ext cx="871400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Probability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86807C9-705A-4331-AA55-ECE074DD3341}"/>
                    </a:ext>
                  </a:extLst>
                </p:cNvPr>
                <p:cNvSpPr txBox="1"/>
                <p:nvPr/>
              </p:nvSpPr>
              <p:spPr>
                <a:xfrm>
                  <a:off x="5080029" y="4946816"/>
                  <a:ext cx="426027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-400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ED010B0-6F96-4B6C-B9E9-51224973E683}"/>
                    </a:ext>
                  </a:extLst>
                </p:cNvPr>
                <p:cNvSpPr txBox="1"/>
                <p:nvPr/>
              </p:nvSpPr>
              <p:spPr>
                <a:xfrm>
                  <a:off x="6572072" y="4946816"/>
                  <a:ext cx="426027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400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B5B1599-0FA8-4767-9DBC-1E3C329CA576}"/>
                    </a:ext>
                  </a:extLst>
                </p:cNvPr>
                <p:cNvSpPr txBox="1"/>
                <p:nvPr/>
              </p:nvSpPr>
              <p:spPr>
                <a:xfrm>
                  <a:off x="4956219" y="4854712"/>
                  <a:ext cx="426027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8253A0D-4D75-45EE-93C1-97B27D64D115}"/>
                    </a:ext>
                  </a:extLst>
                </p:cNvPr>
                <p:cNvSpPr txBox="1"/>
                <p:nvPr/>
              </p:nvSpPr>
              <p:spPr>
                <a:xfrm>
                  <a:off x="4949333" y="4289081"/>
                  <a:ext cx="426027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0.1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B0DF1F1C-FCA7-48D6-831C-7A69EEC1D077}"/>
                    </a:ext>
                  </a:extLst>
                </p:cNvPr>
                <p:cNvSpPr txBox="1"/>
                <p:nvPr/>
              </p:nvSpPr>
              <p:spPr>
                <a:xfrm>
                  <a:off x="5826051" y="4946816"/>
                  <a:ext cx="426027" cy="210021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 algn="ctr" rtl="0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</a:t>
                  </a:r>
                  <a:endParaRPr lang="he-IL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7998AB0-B47A-44B4-8F47-600277E6A802}"/>
                  </a:ext>
                </a:extLst>
              </p:cNvPr>
              <p:cNvSpPr txBox="1"/>
              <p:nvPr/>
            </p:nvSpPr>
            <p:spPr>
              <a:xfrm>
                <a:off x="2821939" y="3726519"/>
                <a:ext cx="426027" cy="21002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0.2</a:t>
                </a:r>
                <a:endParaRPr lang="he-IL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3C3823-7E8B-41FB-92D6-56739C5F8235}"/>
              </a:ext>
            </a:extLst>
          </p:cNvPr>
          <p:cNvCxnSpPr>
            <a:cxnSpLocks/>
          </p:cNvCxnSpPr>
          <p:nvPr/>
        </p:nvCxnSpPr>
        <p:spPr>
          <a:xfrm>
            <a:off x="8155148" y="5586592"/>
            <a:ext cx="2186524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1E2E62A2-73B6-4FD5-9F2E-A1505D462445}"/>
              </a:ext>
            </a:extLst>
          </p:cNvPr>
          <p:cNvSpPr/>
          <p:nvPr/>
        </p:nvSpPr>
        <p:spPr>
          <a:xfrm rot="10800000" flipH="1">
            <a:off x="9080667" y="5947260"/>
            <a:ext cx="213408" cy="183972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50E52-FDEB-4B77-A7E4-9F970038F64D}"/>
              </a:ext>
            </a:extLst>
          </p:cNvPr>
          <p:cNvSpPr txBox="1"/>
          <p:nvPr/>
        </p:nvSpPr>
        <p:spPr>
          <a:xfrm>
            <a:off x="3475230" y="0"/>
            <a:ext cx="5241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3: TCR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117382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5E59AB-77D5-4049-A148-55C4B6500C4C}"/>
              </a:ext>
            </a:extLst>
          </p:cNvPr>
          <p:cNvSpPr txBox="1"/>
          <p:nvPr/>
        </p:nvSpPr>
        <p:spPr>
          <a:xfrm>
            <a:off x="3475229" y="0"/>
            <a:ext cx="524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3: TCR phosphorylation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A1EE8-A546-4702-B9A1-1A17550E9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09" y="986143"/>
            <a:ext cx="9352381" cy="4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6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D84B2B-E59A-4A07-9F95-3C7E78C74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35"/>
          <a:stretch/>
        </p:blipFill>
        <p:spPr>
          <a:xfrm>
            <a:off x="3928815" y="381964"/>
            <a:ext cx="3947956" cy="6366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4E53E-118F-4428-B182-56D0145D4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3"/>
          <a:stretch/>
        </p:blipFill>
        <p:spPr>
          <a:xfrm>
            <a:off x="8078460" y="381965"/>
            <a:ext cx="3915547" cy="6366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42A44-FE26-4E92-9C3D-559E38A624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3"/>
          <a:stretch/>
        </p:blipFill>
        <p:spPr>
          <a:xfrm>
            <a:off x="6062" y="381965"/>
            <a:ext cx="3915547" cy="6366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DC34A9-17A5-4134-9955-CE306AB07D2B}"/>
              </a:ext>
            </a:extLst>
          </p:cNvPr>
          <p:cNvSpPr txBox="1"/>
          <p:nvPr/>
        </p:nvSpPr>
        <p:spPr>
          <a:xfrm>
            <a:off x="3475229" y="0"/>
            <a:ext cx="524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3: TCR phosphorylation</a:t>
            </a:r>
          </a:p>
        </p:txBody>
      </p:sp>
    </p:spTree>
    <p:extLst>
      <p:ext uri="{BB962C8B-B14F-4D97-AF65-F5344CB8AC3E}">
        <p14:creationId xmlns:p14="http://schemas.microsoft.com/office/powerpoint/2010/main" val="3700800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4DB543-D423-4895-8EBE-774D6B21EA26}"/>
              </a:ext>
            </a:extLst>
          </p:cNvPr>
          <p:cNvSpPr txBox="1"/>
          <p:nvPr/>
        </p:nvSpPr>
        <p:spPr>
          <a:xfrm>
            <a:off x="5208397" y="0"/>
            <a:ext cx="17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0F39C-D6C8-4700-8BE8-6687C3E6EE8C}"/>
              </a:ext>
            </a:extLst>
          </p:cNvPr>
          <p:cNvSpPr txBox="1"/>
          <p:nvPr/>
        </p:nvSpPr>
        <p:spPr>
          <a:xfrm>
            <a:off x="352061" y="1005840"/>
            <a:ext cx="980883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Three models: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Kinetic segregation</a:t>
            </a:r>
          </a:p>
          <a:p>
            <a:pPr marL="342900" indent="-342900">
              <a:buFontTx/>
              <a:buChar char="-"/>
            </a:pPr>
            <a:r>
              <a:rPr lang="en-US" sz="2800" dirty="0" err="1"/>
              <a:t>Lck</a:t>
            </a:r>
            <a:r>
              <a:rPr lang="en-US" sz="2800" dirty="0"/>
              <a:t> activation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TCR phosphorylation</a:t>
            </a:r>
          </a:p>
          <a:p>
            <a:pPr marL="342900" indent="-342900">
              <a:buFontTx/>
              <a:buChar char="-"/>
            </a:pPr>
            <a:endParaRPr lang="en-US" sz="2800" dirty="0"/>
          </a:p>
          <a:p>
            <a:pPr marL="342900" indent="-342900">
              <a:buFontTx/>
              <a:buChar char="-"/>
            </a:pPr>
            <a:r>
              <a:rPr lang="en-US" sz="2800" dirty="0"/>
              <a:t>No two models can results in the TCR phosphorylation gradient.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The three model can, at certain parameters range.</a:t>
            </a:r>
          </a:p>
        </p:txBody>
      </p:sp>
    </p:spTree>
    <p:extLst>
      <p:ext uri="{BB962C8B-B14F-4D97-AF65-F5344CB8AC3E}">
        <p14:creationId xmlns:p14="http://schemas.microsoft.com/office/powerpoint/2010/main" val="116525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2BACCA-C299-48B5-8D5E-FCD4C8E722BC}"/>
              </a:ext>
            </a:extLst>
          </p:cNvPr>
          <p:cNvSpPr txBox="1"/>
          <p:nvPr/>
        </p:nvSpPr>
        <p:spPr>
          <a:xfrm>
            <a:off x="4964422" y="0"/>
            <a:ext cx="2263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Future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3D4D5-4AE8-4E79-8BF1-16C251D97D14}"/>
              </a:ext>
            </a:extLst>
          </p:cNvPr>
          <p:cNvSpPr txBox="1"/>
          <p:nvPr/>
        </p:nvSpPr>
        <p:spPr>
          <a:xfrm>
            <a:off x="400517" y="1270000"/>
            <a:ext cx="75632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800" dirty="0"/>
              <a:t>Modular metamodel: Easier to add, subtract, </a:t>
            </a:r>
          </a:p>
          <a:p>
            <a:r>
              <a:rPr lang="en-US" sz="2800" dirty="0"/>
              <a:t>connect models.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Use ‘all’ participants in the immune synapse.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Use data from different scales (time and space). </a:t>
            </a:r>
          </a:p>
        </p:txBody>
      </p:sp>
    </p:spTree>
    <p:extLst>
      <p:ext uri="{BB962C8B-B14F-4D97-AF65-F5344CB8AC3E}">
        <p14:creationId xmlns:p14="http://schemas.microsoft.com/office/powerpoint/2010/main" val="1634418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AC59A0-4400-4B82-B174-E6D4F73C0BE3}"/>
              </a:ext>
            </a:extLst>
          </p:cNvPr>
          <p:cNvSpPr txBox="1"/>
          <p:nvPr/>
        </p:nvSpPr>
        <p:spPr>
          <a:xfrm>
            <a:off x="5055491" y="2644170"/>
            <a:ext cx="20810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86735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F182D7-1375-4ED8-9837-5C263328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13" y="915412"/>
            <a:ext cx="4172996" cy="5167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2E10EE-9489-474F-AA60-BC94EA234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37" y="1502720"/>
            <a:ext cx="3743325" cy="39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DD0F9-1300-4ACA-9156-A6A6324E1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3299"/>
          <a:stretch/>
        </p:blipFill>
        <p:spPr>
          <a:xfrm>
            <a:off x="7603458" y="591124"/>
            <a:ext cx="4426116" cy="56957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D9F86F7-A366-4817-8A73-4080A70B260B}"/>
              </a:ext>
            </a:extLst>
          </p:cNvPr>
          <p:cNvGrpSpPr/>
          <p:nvPr/>
        </p:nvGrpSpPr>
        <p:grpSpPr>
          <a:xfrm>
            <a:off x="175490" y="591125"/>
            <a:ext cx="7172729" cy="5695786"/>
            <a:chOff x="0" y="0"/>
            <a:chExt cx="7172729" cy="5695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9B867C-B510-4C80-A08C-602CCF8B38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910"/>
            <a:stretch/>
          </p:blipFill>
          <p:spPr>
            <a:xfrm>
              <a:off x="0" y="0"/>
              <a:ext cx="7172729" cy="56957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3D12AE-724B-4C81-A59E-A8B2D0750340}"/>
                </a:ext>
              </a:extLst>
            </p:cNvPr>
            <p:cNvSpPr txBox="1"/>
            <p:nvPr/>
          </p:nvSpPr>
          <p:spPr>
            <a:xfrm>
              <a:off x="12813" y="0"/>
              <a:ext cx="2979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7C80"/>
                  </a:solidFill>
                </a:rPr>
                <a:t>T cell</a:t>
              </a:r>
            </a:p>
            <a:p>
              <a:r>
                <a:rPr lang="en-US" b="1" dirty="0">
                  <a:solidFill>
                    <a:schemeClr val="accent5">
                      <a:lumMod val="75000"/>
                    </a:schemeClr>
                  </a:solidFill>
                </a:rPr>
                <a:t>Antigen Presenting Cell (APC)</a:t>
              </a:r>
            </a:p>
            <a:p>
              <a:r>
                <a:rPr lang="en-US" b="1" dirty="0">
                  <a:solidFill>
                    <a:srgbClr val="00FF00"/>
                  </a:solidFill>
                </a:rPr>
                <a:t>Zap70 molecules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06F7CDF-E71E-44D3-B3CA-7763DACEDD23}"/>
              </a:ext>
            </a:extLst>
          </p:cNvPr>
          <p:cNvSpPr/>
          <p:nvPr/>
        </p:nvSpPr>
        <p:spPr>
          <a:xfrm>
            <a:off x="0" y="6488668"/>
            <a:ext cx="11499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James JR, Vale RD. “</a:t>
            </a:r>
            <a:r>
              <a:rPr lang="en-US" i="1" dirty="0"/>
              <a:t>Biophysical mechanism of T-cell receptor triggering in a reconstituted system</a:t>
            </a:r>
            <a:r>
              <a:rPr lang="en-US" dirty="0"/>
              <a:t>”. Nature. 2012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3F5A0-FA1F-4022-A7A7-CFCA7CBF49D2}"/>
              </a:ext>
            </a:extLst>
          </p:cNvPr>
          <p:cNvSpPr txBox="1"/>
          <p:nvPr/>
        </p:nvSpPr>
        <p:spPr>
          <a:xfrm>
            <a:off x="7618960" y="591125"/>
            <a:ext cx="13786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7C80"/>
                </a:solidFill>
              </a:rPr>
              <a:t>T cell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APC</a:t>
            </a:r>
          </a:p>
          <a:p>
            <a:r>
              <a:rPr lang="en-US" b="1" dirty="0">
                <a:solidFill>
                  <a:srgbClr val="00FF00"/>
                </a:solidFill>
              </a:rPr>
              <a:t>Zap70</a:t>
            </a:r>
          </a:p>
          <a:p>
            <a:r>
              <a:rPr lang="en-US" b="1" dirty="0">
                <a:solidFill>
                  <a:srgbClr val="FFFF00"/>
                </a:solidFill>
              </a:rPr>
              <a:t>TCR</a:t>
            </a:r>
          </a:p>
          <a:p>
            <a:r>
              <a:rPr lang="en-US" b="1" dirty="0">
                <a:solidFill>
                  <a:srgbClr val="0000FF"/>
                </a:solidFill>
              </a:rPr>
              <a:t>MHC</a:t>
            </a:r>
          </a:p>
          <a:p>
            <a:r>
              <a:rPr lang="en-US" b="1" dirty="0">
                <a:solidFill>
                  <a:srgbClr val="FF0000"/>
                </a:solidFill>
              </a:rPr>
              <a:t>CD45</a:t>
            </a:r>
          </a:p>
          <a:p>
            <a:r>
              <a:rPr lang="en-US" b="1" dirty="0">
                <a:solidFill>
                  <a:srgbClr val="7030A0"/>
                </a:solidFill>
              </a:rPr>
              <a:t>LFA-1/ICAM</a:t>
            </a:r>
            <a:r>
              <a:rPr lang="en-US" b="1" dirty="0">
                <a:solidFill>
                  <a:srgbClr val="00FF00"/>
                </a:solidFill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70A10D-5F05-4183-B4DF-F4F98E1A1757}"/>
              </a:ext>
            </a:extLst>
          </p:cNvPr>
          <p:cNvCxnSpPr>
            <a:cxnSpLocks/>
          </p:cNvCxnSpPr>
          <p:nvPr/>
        </p:nvCxnSpPr>
        <p:spPr>
          <a:xfrm>
            <a:off x="325120" y="6096000"/>
            <a:ext cx="812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464768-4BE2-44AC-9CC9-B293169348F8}"/>
              </a:ext>
            </a:extLst>
          </p:cNvPr>
          <p:cNvSpPr txBox="1"/>
          <p:nvPr/>
        </p:nvSpPr>
        <p:spPr>
          <a:xfrm>
            <a:off x="425186" y="572666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2µm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93FA1B5-B4DC-418D-9657-A06603C2DE8D}"/>
              </a:ext>
            </a:extLst>
          </p:cNvPr>
          <p:cNvCxnSpPr>
            <a:cxnSpLocks/>
          </p:cNvCxnSpPr>
          <p:nvPr/>
        </p:nvCxnSpPr>
        <p:spPr>
          <a:xfrm>
            <a:off x="7782560" y="6096000"/>
            <a:ext cx="68072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C2CEBD-2A7E-44A4-9937-60DC0DDB2FD0}"/>
              </a:ext>
            </a:extLst>
          </p:cNvPr>
          <p:cNvSpPr txBox="1"/>
          <p:nvPr/>
        </p:nvSpPr>
        <p:spPr>
          <a:xfrm>
            <a:off x="7760481" y="572666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50nm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5E7D3-40AD-4EF1-A035-01AE940BA4BE}"/>
              </a:ext>
            </a:extLst>
          </p:cNvPr>
          <p:cNvSpPr txBox="1"/>
          <p:nvPr/>
        </p:nvSpPr>
        <p:spPr>
          <a:xfrm>
            <a:off x="5016315" y="0"/>
            <a:ext cx="215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02251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11B8C-1FC8-4DD1-ABB1-8361F1D21F92}"/>
              </a:ext>
            </a:extLst>
          </p:cNvPr>
          <p:cNvSpPr txBox="1"/>
          <p:nvPr/>
        </p:nvSpPr>
        <p:spPr>
          <a:xfrm>
            <a:off x="4541217" y="0"/>
            <a:ext cx="3109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The three models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6BDB150-E358-4F30-93BA-44DFF274CCDB}"/>
              </a:ext>
            </a:extLst>
          </p:cNvPr>
          <p:cNvGrpSpPr/>
          <p:nvPr/>
        </p:nvGrpSpPr>
        <p:grpSpPr>
          <a:xfrm>
            <a:off x="807751" y="1689901"/>
            <a:ext cx="2976128" cy="3450178"/>
            <a:chOff x="4730973" y="5583451"/>
            <a:chExt cx="1523206" cy="1765827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868D76-E5C9-4256-927B-B08D752D9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1" t="9403" r="9544" b="13133"/>
            <a:stretch/>
          </p:blipFill>
          <p:spPr>
            <a:xfrm>
              <a:off x="4730973" y="5826302"/>
              <a:ext cx="1523206" cy="15229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AB007A-A762-47A6-9DDA-73D2C0312F34}"/>
                </a:ext>
              </a:extLst>
            </p:cNvPr>
            <p:cNvSpPr txBox="1"/>
            <p:nvPr/>
          </p:nvSpPr>
          <p:spPr>
            <a:xfrm>
              <a:off x="4771004" y="5583451"/>
              <a:ext cx="1443145" cy="20477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Kinetic segregation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8DF338-B2B4-495F-8D40-45C0B5D83B5A}"/>
              </a:ext>
            </a:extLst>
          </p:cNvPr>
          <p:cNvGrpSpPr/>
          <p:nvPr/>
        </p:nvGrpSpPr>
        <p:grpSpPr>
          <a:xfrm>
            <a:off x="4587453" y="1747777"/>
            <a:ext cx="3017581" cy="3400193"/>
            <a:chOff x="4835376" y="1701477"/>
            <a:chExt cx="3017581" cy="340019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A6C72C-9C23-4CD4-8775-9A5DB0D7D956}"/>
                </a:ext>
              </a:extLst>
            </p:cNvPr>
            <p:cNvGrpSpPr/>
            <p:nvPr/>
          </p:nvGrpSpPr>
          <p:grpSpPr>
            <a:xfrm>
              <a:off x="4835376" y="1701477"/>
              <a:ext cx="3017581" cy="3400193"/>
              <a:chOff x="171667" y="999364"/>
              <a:chExt cx="1790097" cy="201707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854919A-C474-4EF8-A7B7-8491381987D4}"/>
                  </a:ext>
                </a:extLst>
              </p:cNvPr>
              <p:cNvSpPr/>
              <p:nvPr/>
            </p:nvSpPr>
            <p:spPr>
              <a:xfrm>
                <a:off x="171667" y="1255403"/>
                <a:ext cx="1790097" cy="1761032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897476-F57A-48C7-A319-AC2294A799D7}"/>
                  </a:ext>
                </a:extLst>
              </p:cNvPr>
              <p:cNvSpPr txBox="1"/>
              <p:nvPr/>
            </p:nvSpPr>
            <p:spPr>
              <a:xfrm>
                <a:off x="547830" y="999364"/>
                <a:ext cx="1031007" cy="2373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Lck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activation</a:t>
                </a:r>
                <a:endParaRPr lang="he-IL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2A63280-A093-4EA3-963A-7DBFFBDBDDD8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 flipV="1">
                <a:off x="827040" y="1873938"/>
                <a:ext cx="172927" cy="254618"/>
              </a:xfrm>
              <a:prstGeom prst="straightConnector1">
                <a:avLst/>
              </a:prstGeom>
              <a:ln w="19050">
                <a:solidFill>
                  <a:srgbClr val="FF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07DAC17-7EA1-4968-A391-7683008A8F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1298" y="1884924"/>
                <a:ext cx="346992" cy="526497"/>
              </a:xfrm>
              <a:prstGeom prst="straightConnector1">
                <a:avLst/>
              </a:prstGeom>
              <a:ln w="19050">
                <a:solidFill>
                  <a:srgbClr val="FF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10297A9-AE01-49ED-B6C6-AE180FE4EF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664" y="2484218"/>
                <a:ext cx="413121" cy="228245"/>
              </a:xfrm>
              <a:prstGeom prst="straightConnector1">
                <a:avLst/>
              </a:prstGeom>
              <a:ln w="19050">
                <a:solidFill>
                  <a:srgbClr val="FF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371DE5D-20C0-4932-BEA4-AEB90338DA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7617" y="2610526"/>
                <a:ext cx="660916" cy="102906"/>
              </a:xfrm>
              <a:prstGeom prst="straightConnector1">
                <a:avLst/>
              </a:prstGeom>
              <a:ln w="190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1624E42-37F9-4494-A2AD-BB3C0BBFCD81}"/>
                  </a:ext>
                </a:extLst>
              </p:cNvPr>
              <p:cNvSpPr/>
              <p:nvPr/>
            </p:nvSpPr>
            <p:spPr>
              <a:xfrm>
                <a:off x="983511" y="2112100"/>
                <a:ext cx="112369" cy="11236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e-I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E86DD5D-A6C1-4E2D-BA2C-8737CC3EE5DD}"/>
                  </a:ext>
                </a:extLst>
              </p:cNvPr>
              <p:cNvSpPr/>
              <p:nvPr/>
            </p:nvSpPr>
            <p:spPr>
              <a:xfrm>
                <a:off x="740597" y="1783337"/>
                <a:ext cx="112369" cy="112369"/>
              </a:xfrm>
              <a:prstGeom prst="ellipse">
                <a:avLst/>
              </a:prstGeom>
              <a:solidFill>
                <a:srgbClr val="FF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e-I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77CB7BB-29F2-457D-814E-1B8273B24757}"/>
                  </a:ext>
                </a:extLst>
              </p:cNvPr>
              <p:cNvSpPr/>
              <p:nvPr/>
            </p:nvSpPr>
            <p:spPr>
              <a:xfrm>
                <a:off x="336024" y="2395582"/>
                <a:ext cx="112369" cy="112369"/>
              </a:xfrm>
              <a:prstGeom prst="ellipse">
                <a:avLst/>
              </a:prstGeom>
              <a:solidFill>
                <a:srgbClr val="FF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e-IL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5FD757C-D536-41A0-B455-02A08B7D97D7}"/>
                  </a:ext>
                </a:extLst>
              </p:cNvPr>
              <p:cNvSpPr/>
              <p:nvPr/>
            </p:nvSpPr>
            <p:spPr>
              <a:xfrm>
                <a:off x="851045" y="2671053"/>
                <a:ext cx="112369" cy="112369"/>
              </a:xfrm>
              <a:prstGeom prst="ellipse">
                <a:avLst/>
              </a:prstGeom>
              <a:solidFill>
                <a:srgbClr val="FF6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e-IL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509C51F-6F9F-42BE-930C-2BBE8905022D}"/>
                  </a:ext>
                </a:extLst>
              </p:cNvPr>
              <p:cNvSpPr/>
              <p:nvPr/>
            </p:nvSpPr>
            <p:spPr>
              <a:xfrm>
                <a:off x="1608533" y="2546813"/>
                <a:ext cx="112369" cy="112369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90809DE-E81A-42BD-80C4-738C4AC92C55}"/>
                </a:ext>
              </a:extLst>
            </p:cNvPr>
            <p:cNvCxnSpPr>
              <a:cxnSpLocks/>
              <a:endCxn id="19" idx="7"/>
            </p:cNvCxnSpPr>
            <p:nvPr/>
          </p:nvCxnSpPr>
          <p:spPr>
            <a:xfrm flipH="1">
              <a:off x="6365589" y="2602859"/>
              <a:ext cx="841866" cy="1002106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7BC847-CCFE-4FD9-8A28-7615D0B24FF5}"/>
                </a:ext>
              </a:extLst>
            </p:cNvPr>
            <p:cNvSpPr/>
            <p:nvPr/>
          </p:nvSpPr>
          <p:spPr>
            <a:xfrm>
              <a:off x="7151975" y="2449184"/>
              <a:ext cx="189421" cy="18942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he-IL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1168CF4-7A58-4E12-B2E9-2A9005B44ACC}"/>
              </a:ext>
            </a:extLst>
          </p:cNvPr>
          <p:cNvGrpSpPr/>
          <p:nvPr/>
        </p:nvGrpSpPr>
        <p:grpSpPr>
          <a:xfrm>
            <a:off x="8246559" y="1750303"/>
            <a:ext cx="3247880" cy="3458304"/>
            <a:chOff x="8223411" y="1750303"/>
            <a:chExt cx="3247880" cy="345830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2EFEA6-65B2-4F2F-8542-36CB2DEAA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05" t="6368" r="37627" b="57854"/>
            <a:stretch/>
          </p:blipFill>
          <p:spPr>
            <a:xfrm>
              <a:off x="8223411" y="2077667"/>
              <a:ext cx="3247880" cy="313094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DE8978-62D0-4DF0-A0CB-04361CE318FF}"/>
                </a:ext>
              </a:extLst>
            </p:cNvPr>
            <p:cNvCxnSpPr>
              <a:cxnSpLocks/>
            </p:cNvCxnSpPr>
            <p:nvPr/>
          </p:nvCxnSpPr>
          <p:spPr>
            <a:xfrm>
              <a:off x="9549115" y="3970475"/>
              <a:ext cx="0" cy="1187374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ED2F65-784B-403D-9D84-5DE1D904F326}"/>
                </a:ext>
              </a:extLst>
            </p:cNvPr>
            <p:cNvSpPr txBox="1"/>
            <p:nvPr/>
          </p:nvSpPr>
          <p:spPr>
            <a:xfrm>
              <a:off x="8549564" y="1750303"/>
              <a:ext cx="2595583" cy="40011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TCR phosphorylation</a:t>
              </a:r>
              <a:endParaRPr lang="he-I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94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931421-AFF3-46B2-80FB-4432C3581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00" y="3062026"/>
            <a:ext cx="3789201" cy="3302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0DE6B9-3F3E-48D3-8664-49F4999CB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49" y="3062026"/>
            <a:ext cx="3789201" cy="33026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4148F0-3DB2-43E8-B735-6BD2BF157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1" y="3062026"/>
            <a:ext cx="3789201" cy="3302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A57173-04D3-4151-A9A7-8C7E7140C1C6}"/>
              </a:ext>
            </a:extLst>
          </p:cNvPr>
          <p:cNvSpPr txBox="1"/>
          <p:nvPr/>
        </p:nvSpPr>
        <p:spPr>
          <a:xfrm>
            <a:off x="3626768" y="-3264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59BF2-CBDC-4A05-9BD7-0730C554B75C}"/>
              </a:ext>
            </a:extLst>
          </p:cNvPr>
          <p:cNvSpPr txBox="1"/>
          <p:nvPr/>
        </p:nvSpPr>
        <p:spPr>
          <a:xfrm>
            <a:off x="200101" y="711938"/>
            <a:ext cx="7888378" cy="1891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What does it mean ‘segregation’? Segregation of what?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does it mean ‘kinetic’?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is the configuration at the initial contact?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What is the configuration at the ‘final’ contact? What does it mean ‘final’?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864FAE-AA18-4FC2-A049-BDAE736F090A}"/>
              </a:ext>
            </a:extLst>
          </p:cNvPr>
          <p:cNvGrpSpPr/>
          <p:nvPr/>
        </p:nvGrpSpPr>
        <p:grpSpPr>
          <a:xfrm>
            <a:off x="7399" y="3062026"/>
            <a:ext cx="4079857" cy="3535044"/>
            <a:chOff x="7399" y="2269417"/>
            <a:chExt cx="4079857" cy="35350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26F57D-ED1D-421D-8887-C45A30E9E03A}"/>
                </a:ext>
              </a:extLst>
            </p:cNvPr>
            <p:cNvSpPr txBox="1"/>
            <p:nvPr/>
          </p:nvSpPr>
          <p:spPr>
            <a:xfrm>
              <a:off x="893356" y="5107156"/>
              <a:ext cx="30168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249CA9-9BCE-4D1C-A6B9-C796CCBC5DF4}"/>
                </a:ext>
              </a:extLst>
            </p:cNvPr>
            <p:cNvSpPr txBox="1"/>
            <p:nvPr/>
          </p:nvSpPr>
          <p:spPr>
            <a:xfrm>
              <a:off x="3434512" y="5107156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2000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AA5EFB-353E-4B6E-9DAA-1BD95FE76A5D}"/>
                </a:ext>
              </a:extLst>
            </p:cNvPr>
            <p:cNvSpPr txBox="1"/>
            <p:nvPr/>
          </p:nvSpPr>
          <p:spPr>
            <a:xfrm>
              <a:off x="2095499" y="5107155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1000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ADB3D2-44D2-42AB-A7EC-2DEA7B6BF8E8}"/>
                </a:ext>
              </a:extLst>
            </p:cNvPr>
            <p:cNvSpPr txBox="1"/>
            <p:nvPr/>
          </p:nvSpPr>
          <p:spPr>
            <a:xfrm>
              <a:off x="2045806" y="5339590"/>
              <a:ext cx="752129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X(nm)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226D47A-A0AA-4B87-B68D-D2FF7F33F317}"/>
                </a:ext>
              </a:extLst>
            </p:cNvPr>
            <p:cNvSpPr txBox="1"/>
            <p:nvPr/>
          </p:nvSpPr>
          <p:spPr>
            <a:xfrm>
              <a:off x="763040" y="4922982"/>
              <a:ext cx="30168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17CA58-8445-453D-84AA-FD32581F5C06}"/>
                </a:ext>
              </a:extLst>
            </p:cNvPr>
            <p:cNvSpPr txBox="1"/>
            <p:nvPr/>
          </p:nvSpPr>
          <p:spPr>
            <a:xfrm>
              <a:off x="427820" y="2269417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2000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F6DFF8-DC2A-4A82-8117-5FDC3271EAD6}"/>
                </a:ext>
              </a:extLst>
            </p:cNvPr>
            <p:cNvSpPr txBox="1"/>
            <p:nvPr/>
          </p:nvSpPr>
          <p:spPr>
            <a:xfrm>
              <a:off x="391454" y="3658842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1000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AA70E0-6F19-4BB7-85FF-425087CB566F}"/>
                </a:ext>
              </a:extLst>
            </p:cNvPr>
            <p:cNvSpPr txBox="1"/>
            <p:nvPr/>
          </p:nvSpPr>
          <p:spPr>
            <a:xfrm rot="16200000">
              <a:off x="-136230" y="3688286"/>
              <a:ext cx="752129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Y(nm)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8E0086-5F14-4115-98BB-7801FAD6BFBA}"/>
              </a:ext>
            </a:extLst>
          </p:cNvPr>
          <p:cNvGrpSpPr/>
          <p:nvPr/>
        </p:nvGrpSpPr>
        <p:grpSpPr>
          <a:xfrm>
            <a:off x="4654804" y="5899764"/>
            <a:ext cx="3193900" cy="697306"/>
            <a:chOff x="893356" y="5107155"/>
            <a:chExt cx="3193900" cy="6973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0B11347-3560-4186-B772-02E2E4C49794}"/>
                </a:ext>
              </a:extLst>
            </p:cNvPr>
            <p:cNvSpPr txBox="1"/>
            <p:nvPr/>
          </p:nvSpPr>
          <p:spPr>
            <a:xfrm>
              <a:off x="893356" y="5107156"/>
              <a:ext cx="30168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D5C69CE-0119-494D-8B1E-A4C0C6C95381}"/>
                </a:ext>
              </a:extLst>
            </p:cNvPr>
            <p:cNvSpPr txBox="1"/>
            <p:nvPr/>
          </p:nvSpPr>
          <p:spPr>
            <a:xfrm>
              <a:off x="3434512" y="5107156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2000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358EED-7ADE-438D-8457-9F59AD1458C7}"/>
                </a:ext>
              </a:extLst>
            </p:cNvPr>
            <p:cNvSpPr txBox="1"/>
            <p:nvPr/>
          </p:nvSpPr>
          <p:spPr>
            <a:xfrm>
              <a:off x="2095499" y="5107155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1000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24F41C8-6EC5-42CB-B8C8-D67AC3347FDA}"/>
                </a:ext>
              </a:extLst>
            </p:cNvPr>
            <p:cNvSpPr txBox="1"/>
            <p:nvPr/>
          </p:nvSpPr>
          <p:spPr>
            <a:xfrm>
              <a:off x="2045806" y="5339590"/>
              <a:ext cx="752129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X(nm)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DFC3A2-0B45-429C-BF93-12637CBB3A8C}"/>
              </a:ext>
            </a:extLst>
          </p:cNvPr>
          <p:cNvGrpSpPr/>
          <p:nvPr/>
        </p:nvGrpSpPr>
        <p:grpSpPr>
          <a:xfrm>
            <a:off x="8426312" y="5899764"/>
            <a:ext cx="3193900" cy="697306"/>
            <a:chOff x="893356" y="5107155"/>
            <a:chExt cx="3193900" cy="69730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B21637-0070-4F89-9236-E16DD708AA82}"/>
                </a:ext>
              </a:extLst>
            </p:cNvPr>
            <p:cNvSpPr txBox="1"/>
            <p:nvPr/>
          </p:nvSpPr>
          <p:spPr>
            <a:xfrm>
              <a:off x="893356" y="5107156"/>
              <a:ext cx="301685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A75F81-6BE9-4BC7-83AB-1262748A66FD}"/>
                </a:ext>
              </a:extLst>
            </p:cNvPr>
            <p:cNvSpPr txBox="1"/>
            <p:nvPr/>
          </p:nvSpPr>
          <p:spPr>
            <a:xfrm>
              <a:off x="3434512" y="5107156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2000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4203D1-063B-4CBF-84A1-A9A552749FD1}"/>
                </a:ext>
              </a:extLst>
            </p:cNvPr>
            <p:cNvSpPr txBox="1"/>
            <p:nvPr/>
          </p:nvSpPr>
          <p:spPr>
            <a:xfrm>
              <a:off x="2095499" y="5107155"/>
              <a:ext cx="652744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1000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73A404-58E0-4CF1-B3E4-CF733430149C}"/>
                </a:ext>
              </a:extLst>
            </p:cNvPr>
            <p:cNvSpPr txBox="1"/>
            <p:nvPr/>
          </p:nvSpPr>
          <p:spPr>
            <a:xfrm>
              <a:off x="2045806" y="5339590"/>
              <a:ext cx="752129" cy="4648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X(nm)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BB95960-95D9-4243-BCDA-CC9B3A8F9306}"/>
              </a:ext>
            </a:extLst>
          </p:cNvPr>
          <p:cNvSpPr txBox="1"/>
          <p:nvPr/>
        </p:nvSpPr>
        <p:spPr>
          <a:xfrm>
            <a:off x="1898607" y="2829592"/>
            <a:ext cx="1046505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Uniform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50220C-6468-4686-85CA-213B42FDBA01}"/>
              </a:ext>
            </a:extLst>
          </p:cNvPr>
          <p:cNvSpPr txBox="1"/>
          <p:nvPr/>
        </p:nvSpPr>
        <p:spPr>
          <a:xfrm>
            <a:off x="5592774" y="2829592"/>
            <a:ext cx="101143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Clusters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31C3C7-C100-40E6-86E3-A85AD09BE3DA}"/>
              </a:ext>
            </a:extLst>
          </p:cNvPr>
          <p:cNvSpPr txBox="1"/>
          <p:nvPr/>
        </p:nvSpPr>
        <p:spPr>
          <a:xfrm>
            <a:off x="8764116" y="2808880"/>
            <a:ext cx="2381421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Uniform and Clusters</a:t>
            </a:r>
          </a:p>
        </p:txBody>
      </p:sp>
    </p:spTree>
    <p:extLst>
      <p:ext uri="{BB962C8B-B14F-4D97-AF65-F5344CB8AC3E}">
        <p14:creationId xmlns:p14="http://schemas.microsoft.com/office/powerpoint/2010/main" val="375119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D17500-156C-41FB-8E7E-2D850C7FBBA9}"/>
              </a:ext>
            </a:extLst>
          </p:cNvPr>
          <p:cNvCxnSpPr>
            <a:cxnSpLocks/>
          </p:cNvCxnSpPr>
          <p:nvPr/>
        </p:nvCxnSpPr>
        <p:spPr>
          <a:xfrm flipH="1">
            <a:off x="1958319" y="4364715"/>
            <a:ext cx="1" cy="315834"/>
          </a:xfrm>
          <a:prstGeom prst="line">
            <a:avLst/>
          </a:prstGeom>
          <a:ln w="127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8272AF-50A0-419D-AB02-5D8C8F8E0FFB}"/>
              </a:ext>
            </a:extLst>
          </p:cNvPr>
          <p:cNvGrpSpPr/>
          <p:nvPr/>
        </p:nvGrpSpPr>
        <p:grpSpPr>
          <a:xfrm>
            <a:off x="8227396" y="1219202"/>
            <a:ext cx="3701535" cy="4575272"/>
            <a:chOff x="564373" y="5499827"/>
            <a:chExt cx="2123608" cy="204887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A966B7-F7DE-43B9-B4F3-1B8227AF6DB0}"/>
                </a:ext>
              </a:extLst>
            </p:cNvPr>
            <p:cNvSpPr txBox="1"/>
            <p:nvPr/>
          </p:nvSpPr>
          <p:spPr>
            <a:xfrm>
              <a:off x="2463441" y="7271126"/>
              <a:ext cx="224540" cy="2775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K</a:t>
              </a:r>
              <a:r>
                <a:rPr lang="en-US" baseline="-25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B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0DC5D9A-A064-4D98-9517-5340CA79C6B8}"/>
                </a:ext>
              </a:extLst>
            </p:cNvPr>
            <p:cNvGrpSpPr/>
            <p:nvPr/>
          </p:nvGrpSpPr>
          <p:grpSpPr>
            <a:xfrm>
              <a:off x="1260840" y="5863304"/>
              <a:ext cx="208486" cy="260299"/>
              <a:chOff x="3756917" y="1394812"/>
              <a:chExt cx="582787" cy="66553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288420C-D75C-40E6-9324-28EC5537E307}"/>
                  </a:ext>
                </a:extLst>
              </p:cNvPr>
              <p:cNvCxnSpPr/>
              <p:nvPr/>
            </p:nvCxnSpPr>
            <p:spPr>
              <a:xfrm flipH="1">
                <a:off x="3756917" y="2051720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3F1205-7C19-4E04-A8B8-CDB903E2D6A4}"/>
                  </a:ext>
                </a:extLst>
              </p:cNvPr>
              <p:cNvCxnSpPr/>
              <p:nvPr/>
            </p:nvCxnSpPr>
            <p:spPr>
              <a:xfrm flipH="1">
                <a:off x="3769990" y="1394812"/>
                <a:ext cx="1" cy="66553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4635A02-6E6E-48BF-A0E4-758D48FDCB24}"/>
                  </a:ext>
                </a:extLst>
              </p:cNvPr>
              <p:cNvCxnSpPr/>
              <p:nvPr/>
            </p:nvCxnSpPr>
            <p:spPr>
              <a:xfrm flipH="1">
                <a:off x="3763640" y="1403648"/>
                <a:ext cx="5760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9EAA19E-DB05-44AA-B4D1-E9832580AB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2933" y="6924463"/>
              <a:ext cx="465903" cy="0"/>
            </a:xfrm>
            <a:prstGeom prst="line">
              <a:avLst/>
            </a:prstGeom>
            <a:ln w="38100" cap="flat">
              <a:solidFill>
                <a:srgbClr val="00B050"/>
              </a:solidFill>
              <a:miter lim="800000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F06C8C-B28D-47EA-83FE-F81F0DF81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024" y="7238765"/>
              <a:ext cx="1795852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5E0907-408A-4CAC-BFB2-61AF33256335}"/>
                </a:ext>
              </a:extLst>
            </p:cNvPr>
            <p:cNvSpPr txBox="1"/>
            <p:nvPr/>
          </p:nvSpPr>
          <p:spPr>
            <a:xfrm>
              <a:off x="1416627" y="7258245"/>
              <a:ext cx="120678" cy="2775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Freeform 64">
              <a:extLst>
                <a:ext uri="{FF2B5EF4-FFF2-40B4-BE49-F238E27FC236}">
                  <a16:creationId xmlns:a16="http://schemas.microsoft.com/office/drawing/2014/main" id="{D8C64E1A-5B22-4CA3-8CB9-CBE2692BE883}"/>
                </a:ext>
              </a:extLst>
            </p:cNvPr>
            <p:cNvSpPr/>
            <p:nvPr/>
          </p:nvSpPr>
          <p:spPr>
            <a:xfrm>
              <a:off x="1471926" y="6105975"/>
              <a:ext cx="934273" cy="1133309"/>
            </a:xfrm>
            <a:custGeom>
              <a:avLst/>
              <a:gdLst>
                <a:gd name="connsiteX0" fmla="*/ 0 w 5614612"/>
                <a:gd name="connsiteY0" fmla="*/ 0 h 3818479"/>
                <a:gd name="connsiteX1" fmla="*/ 5067657 w 5614612"/>
                <a:gd name="connsiteY1" fmla="*/ 3606326 h 3818479"/>
                <a:gd name="connsiteX2" fmla="*/ 5238572 w 5614612"/>
                <a:gd name="connsiteY2" fmla="*/ 3085032 h 3818479"/>
                <a:gd name="connsiteX0" fmla="*/ 0 w 5067657"/>
                <a:gd name="connsiteY0" fmla="*/ 0 h 3606326"/>
                <a:gd name="connsiteX1" fmla="*/ 5067657 w 5067657"/>
                <a:gd name="connsiteY1" fmla="*/ 3606326 h 3606326"/>
                <a:gd name="connsiteX0" fmla="*/ 0 w 5067657"/>
                <a:gd name="connsiteY0" fmla="*/ 0 h 3606326"/>
                <a:gd name="connsiteX1" fmla="*/ 5067657 w 5067657"/>
                <a:gd name="connsiteY1" fmla="*/ 3606326 h 3606326"/>
                <a:gd name="connsiteX0" fmla="*/ 0 w 5067657"/>
                <a:gd name="connsiteY0" fmla="*/ 0 h 3606435"/>
                <a:gd name="connsiteX1" fmla="*/ 5067657 w 5067657"/>
                <a:gd name="connsiteY1" fmla="*/ 3606326 h 3606435"/>
                <a:gd name="connsiteX0" fmla="*/ 0 w 5084748"/>
                <a:gd name="connsiteY0" fmla="*/ 0 h 3580798"/>
                <a:gd name="connsiteX1" fmla="*/ 5084748 w 5084748"/>
                <a:gd name="connsiteY1" fmla="*/ 3580688 h 3580798"/>
                <a:gd name="connsiteX0" fmla="*/ 0 w 5059111"/>
                <a:gd name="connsiteY0" fmla="*/ 0 h 3606434"/>
                <a:gd name="connsiteX1" fmla="*/ 5059111 w 5059111"/>
                <a:gd name="connsiteY1" fmla="*/ 3606325 h 3606434"/>
                <a:gd name="connsiteX0" fmla="*/ 0 w 5050565"/>
                <a:gd name="connsiteY0" fmla="*/ 0 h 3597888"/>
                <a:gd name="connsiteX1" fmla="*/ 5050565 w 5050565"/>
                <a:gd name="connsiteY1" fmla="*/ 3597779 h 3597888"/>
                <a:gd name="connsiteX0" fmla="*/ 0 w 5050565"/>
                <a:gd name="connsiteY0" fmla="*/ 0 h 3597874"/>
                <a:gd name="connsiteX1" fmla="*/ 5050565 w 5050565"/>
                <a:gd name="connsiteY1" fmla="*/ 3597779 h 3597874"/>
                <a:gd name="connsiteX0" fmla="*/ 0 w 5050565"/>
                <a:gd name="connsiteY0" fmla="*/ 0 h 3597779"/>
                <a:gd name="connsiteX1" fmla="*/ 5050565 w 5050565"/>
                <a:gd name="connsiteY1" fmla="*/ 3597779 h 359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0565" h="3597779">
                  <a:moveTo>
                    <a:pt x="0" y="0"/>
                  </a:moveTo>
                  <a:cubicBezTo>
                    <a:pt x="3561" y="1691355"/>
                    <a:pt x="2728525" y="3266846"/>
                    <a:pt x="5050565" y="3597779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20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2B5F81-D323-43FE-AE7E-654B414142EF}"/>
                </a:ext>
              </a:extLst>
            </p:cNvPr>
            <p:cNvSpPr txBox="1"/>
            <p:nvPr/>
          </p:nvSpPr>
          <p:spPr>
            <a:xfrm>
              <a:off x="1453281" y="5499827"/>
              <a:ext cx="531181" cy="2775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Interactions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85022EBF-BEC8-4FFF-884D-FA6E30EA294F}"/>
                </a:ext>
              </a:extLst>
            </p:cNvPr>
            <p:cNvSpPr/>
            <p:nvPr/>
          </p:nvSpPr>
          <p:spPr>
            <a:xfrm>
              <a:off x="1476985" y="6911916"/>
              <a:ext cx="127193" cy="338554"/>
            </a:xfrm>
            <a:custGeom>
              <a:avLst/>
              <a:gdLst>
                <a:gd name="connsiteX0" fmla="*/ 0 w 5614612"/>
                <a:gd name="connsiteY0" fmla="*/ 0 h 3818479"/>
                <a:gd name="connsiteX1" fmla="*/ 5067657 w 5614612"/>
                <a:gd name="connsiteY1" fmla="*/ 3606326 h 3818479"/>
                <a:gd name="connsiteX2" fmla="*/ 5238572 w 5614612"/>
                <a:gd name="connsiteY2" fmla="*/ 3085032 h 3818479"/>
                <a:gd name="connsiteX0" fmla="*/ 0 w 5067657"/>
                <a:gd name="connsiteY0" fmla="*/ 0 h 3606326"/>
                <a:gd name="connsiteX1" fmla="*/ 5067657 w 5067657"/>
                <a:gd name="connsiteY1" fmla="*/ 3606326 h 3606326"/>
                <a:gd name="connsiteX0" fmla="*/ 0 w 5067657"/>
                <a:gd name="connsiteY0" fmla="*/ 0 h 3606326"/>
                <a:gd name="connsiteX1" fmla="*/ 5067657 w 5067657"/>
                <a:gd name="connsiteY1" fmla="*/ 3606326 h 3606326"/>
                <a:gd name="connsiteX0" fmla="*/ 0 w 5067657"/>
                <a:gd name="connsiteY0" fmla="*/ 0 h 3606435"/>
                <a:gd name="connsiteX1" fmla="*/ 5067657 w 5067657"/>
                <a:gd name="connsiteY1" fmla="*/ 3606326 h 3606435"/>
                <a:gd name="connsiteX0" fmla="*/ 0 w 5084748"/>
                <a:gd name="connsiteY0" fmla="*/ 0 h 3580798"/>
                <a:gd name="connsiteX1" fmla="*/ 5084748 w 5084748"/>
                <a:gd name="connsiteY1" fmla="*/ 3580688 h 3580798"/>
                <a:gd name="connsiteX0" fmla="*/ 0 w 5059111"/>
                <a:gd name="connsiteY0" fmla="*/ 0 h 3606434"/>
                <a:gd name="connsiteX1" fmla="*/ 5059111 w 5059111"/>
                <a:gd name="connsiteY1" fmla="*/ 3606325 h 3606434"/>
                <a:gd name="connsiteX0" fmla="*/ 0 w 5050565"/>
                <a:gd name="connsiteY0" fmla="*/ 0 h 3597888"/>
                <a:gd name="connsiteX1" fmla="*/ 5050565 w 5050565"/>
                <a:gd name="connsiteY1" fmla="*/ 3597779 h 3597888"/>
                <a:gd name="connsiteX0" fmla="*/ 0 w 5050565"/>
                <a:gd name="connsiteY0" fmla="*/ 0 h 3597874"/>
                <a:gd name="connsiteX1" fmla="*/ 5050565 w 5050565"/>
                <a:gd name="connsiteY1" fmla="*/ 3597779 h 3597874"/>
                <a:gd name="connsiteX0" fmla="*/ 0 w 5050565"/>
                <a:gd name="connsiteY0" fmla="*/ 0 h 3597779"/>
                <a:gd name="connsiteX1" fmla="*/ 5050565 w 5050565"/>
                <a:gd name="connsiteY1" fmla="*/ 3597779 h 359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50565" h="3597779">
                  <a:moveTo>
                    <a:pt x="0" y="0"/>
                  </a:moveTo>
                  <a:cubicBezTo>
                    <a:pt x="3561" y="1691355"/>
                    <a:pt x="2728525" y="3266846"/>
                    <a:pt x="5050565" y="3597779"/>
                  </a:cubicBezTo>
                </a:path>
              </a:pathLst>
            </a:cu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sz="2000" dirty="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CF14313-65BC-48C8-86C9-A8CFD18F2CD1}"/>
                </a:ext>
              </a:extLst>
            </p:cNvPr>
            <p:cNvCxnSpPr/>
            <p:nvPr/>
          </p:nvCxnSpPr>
          <p:spPr>
            <a:xfrm flipV="1">
              <a:off x="1468622" y="5731629"/>
              <a:ext cx="0" cy="1522728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6350542-840F-4CFA-85A9-10FA274D803F}"/>
                </a:ext>
              </a:extLst>
            </p:cNvPr>
            <p:cNvGrpSpPr/>
            <p:nvPr/>
          </p:nvGrpSpPr>
          <p:grpSpPr>
            <a:xfrm>
              <a:off x="564373" y="5539999"/>
              <a:ext cx="458739" cy="1880930"/>
              <a:chOff x="420000" y="5539999"/>
              <a:chExt cx="504602" cy="1880930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C8A4C8D-D3DE-403E-B848-DDD9EB9BE2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231" y="5817574"/>
                <a:ext cx="4429" cy="1424532"/>
              </a:xfrm>
              <a:prstGeom prst="straightConnector1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38CE1CE-3651-44A1-9BE8-D87A05EBD6D7}"/>
                  </a:ext>
                </a:extLst>
              </p:cNvPr>
              <p:cNvCxnSpPr/>
              <p:nvPr/>
            </p:nvCxnSpPr>
            <p:spPr>
              <a:xfrm flipH="1">
                <a:off x="668500" y="5998225"/>
                <a:ext cx="51257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A24BA96-312E-42D2-BCA1-2371D03D8EBE}"/>
                  </a:ext>
                </a:extLst>
              </p:cNvPr>
              <p:cNvCxnSpPr/>
              <p:nvPr/>
            </p:nvCxnSpPr>
            <p:spPr>
              <a:xfrm flipH="1">
                <a:off x="668500" y="6767001"/>
                <a:ext cx="51257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8F2CA35-4ACF-4293-A6B6-DD986FAC7229}"/>
                  </a:ext>
                </a:extLst>
              </p:cNvPr>
              <p:cNvCxnSpPr/>
              <p:nvPr/>
            </p:nvCxnSpPr>
            <p:spPr>
              <a:xfrm flipH="1">
                <a:off x="668500" y="7023260"/>
                <a:ext cx="51257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FD745DF-75EF-45F8-8EB7-74C00E438134}"/>
                  </a:ext>
                </a:extLst>
              </p:cNvPr>
              <p:cNvCxnSpPr/>
              <p:nvPr/>
            </p:nvCxnSpPr>
            <p:spPr>
              <a:xfrm flipH="1">
                <a:off x="668500" y="6254483"/>
                <a:ext cx="51257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20C67B6-4C3F-41FC-A988-BD64F486A178}"/>
                  </a:ext>
                </a:extLst>
              </p:cNvPr>
              <p:cNvCxnSpPr/>
              <p:nvPr/>
            </p:nvCxnSpPr>
            <p:spPr>
              <a:xfrm flipH="1">
                <a:off x="668500" y="6510742"/>
                <a:ext cx="51257" cy="0"/>
              </a:xfrm>
              <a:prstGeom prst="line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5129922-CC30-4F08-9D45-B292EC4D4136}"/>
                  </a:ext>
                </a:extLst>
              </p:cNvPr>
              <p:cNvSpPr txBox="1"/>
              <p:nvPr/>
            </p:nvSpPr>
            <p:spPr>
              <a:xfrm>
                <a:off x="420000" y="5921010"/>
                <a:ext cx="187149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50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56041AE-DBB9-4D8D-9163-AA746E0F1140}"/>
                  </a:ext>
                </a:extLst>
              </p:cNvPr>
              <p:cNvSpPr txBox="1"/>
              <p:nvPr/>
            </p:nvSpPr>
            <p:spPr>
              <a:xfrm>
                <a:off x="420000" y="6172090"/>
                <a:ext cx="187149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40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C76F4B2-9471-4267-9B82-71520B0E3400}"/>
                  </a:ext>
                </a:extLst>
              </p:cNvPr>
              <p:cNvSpPr txBox="1"/>
              <p:nvPr/>
            </p:nvSpPr>
            <p:spPr>
              <a:xfrm>
                <a:off x="420012" y="6431218"/>
                <a:ext cx="187149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30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7274B4-DC69-4962-9CC9-23772EE04E10}"/>
                  </a:ext>
                </a:extLst>
              </p:cNvPr>
              <p:cNvSpPr txBox="1"/>
              <p:nvPr/>
            </p:nvSpPr>
            <p:spPr>
              <a:xfrm>
                <a:off x="420019" y="6689309"/>
                <a:ext cx="187149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CCA24D-0FA1-4DBA-8CB0-ACD4449D2F78}"/>
                  </a:ext>
                </a:extLst>
              </p:cNvPr>
              <p:cNvSpPr txBox="1"/>
              <p:nvPr/>
            </p:nvSpPr>
            <p:spPr>
              <a:xfrm>
                <a:off x="420017" y="6945568"/>
                <a:ext cx="187149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75FA216-D139-4501-8E4F-F60C773B52CF}"/>
                  </a:ext>
                </a:extLst>
              </p:cNvPr>
              <p:cNvSpPr txBox="1"/>
              <p:nvPr/>
            </p:nvSpPr>
            <p:spPr>
              <a:xfrm>
                <a:off x="493019" y="7143354"/>
                <a:ext cx="132745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AD562D2-4050-45C1-B484-E0C143978871}"/>
                  </a:ext>
                </a:extLst>
              </p:cNvPr>
              <p:cNvSpPr txBox="1"/>
              <p:nvPr/>
            </p:nvSpPr>
            <p:spPr>
              <a:xfrm>
                <a:off x="530717" y="5539999"/>
                <a:ext cx="393885" cy="27757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/>
                <a:r>
                  <a:rPr lang="el-G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Δ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z(nm)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7051195-C1B8-4756-A236-43FEE59F1DFC}"/>
                </a:ext>
              </a:extLst>
            </p:cNvPr>
            <p:cNvSpPr txBox="1"/>
            <p:nvPr/>
          </p:nvSpPr>
          <p:spPr>
            <a:xfrm>
              <a:off x="939565" y="6176098"/>
              <a:ext cx="447102" cy="2775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Attraction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3CBA6A-AAA6-4CA2-A054-6BFF8A436118}"/>
                </a:ext>
              </a:extLst>
            </p:cNvPr>
            <p:cNvSpPr txBox="1"/>
            <p:nvPr/>
          </p:nvSpPr>
          <p:spPr>
            <a:xfrm>
              <a:off x="1706289" y="6176098"/>
              <a:ext cx="466886" cy="27757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Repulsion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858097-26FD-4B29-B572-5779AD3A9D6F}"/>
              </a:ext>
            </a:extLst>
          </p:cNvPr>
          <p:cNvGrpSpPr/>
          <p:nvPr/>
        </p:nvGrpSpPr>
        <p:grpSpPr>
          <a:xfrm>
            <a:off x="192058" y="2393520"/>
            <a:ext cx="7815129" cy="3108810"/>
            <a:chOff x="455116" y="2438228"/>
            <a:chExt cx="5931921" cy="2359683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8D51B49-75D7-4257-8670-B2DC4FE43A8C}"/>
                </a:ext>
              </a:extLst>
            </p:cNvPr>
            <p:cNvSpPr txBox="1"/>
            <p:nvPr/>
          </p:nvSpPr>
          <p:spPr>
            <a:xfrm>
              <a:off x="3398115" y="3849564"/>
              <a:ext cx="453517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l-G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Δ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z</a:t>
              </a:r>
              <a:r>
                <a:rPr lang="en-US" baseline="-25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i,j</a:t>
              </a:r>
              <a:endParaRPr lang="he-IL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49ABCF2-EDE3-4CB1-9A02-33263DA8A531}"/>
                </a:ext>
              </a:extLst>
            </p:cNvPr>
            <p:cNvSpPr txBox="1"/>
            <p:nvPr/>
          </p:nvSpPr>
          <p:spPr>
            <a:xfrm>
              <a:off x="3241843" y="3208896"/>
              <a:ext cx="358676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i,j</a:t>
              </a:r>
              <a:endParaRPr lang="he-IL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FAB077-790E-4978-8367-4AD5F5BADC54}"/>
                </a:ext>
              </a:extLst>
            </p:cNvPr>
            <p:cNvSpPr txBox="1"/>
            <p:nvPr/>
          </p:nvSpPr>
          <p:spPr>
            <a:xfrm>
              <a:off x="3095317" y="4517577"/>
              <a:ext cx="654719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APC</a:t>
              </a:r>
              <a:endParaRPr lang="he-IL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21533A5-B725-477A-A345-2FCB13F2CDFF}"/>
                </a:ext>
              </a:extLst>
            </p:cNvPr>
            <p:cNvGrpSpPr/>
            <p:nvPr/>
          </p:nvGrpSpPr>
          <p:grpSpPr>
            <a:xfrm>
              <a:off x="715161" y="4052138"/>
              <a:ext cx="0" cy="424694"/>
              <a:chOff x="388298" y="5344275"/>
              <a:chExt cx="0" cy="234000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EAB047B-2DD9-4BC1-9CBA-CD3103B22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298" y="5344275"/>
                <a:ext cx="0" cy="234000"/>
              </a:xfrm>
              <a:prstGeom prst="line">
                <a:avLst/>
              </a:prstGeom>
              <a:ln w="1270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BA3CB70-0EFE-4CF2-8CE2-55B3E75CD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298" y="5470275"/>
                <a:ext cx="0" cy="108000"/>
              </a:xfrm>
              <a:prstGeom prst="line">
                <a:avLst/>
              </a:prstGeom>
              <a:ln w="127000">
                <a:solidFill>
                  <a:srgbClr val="66FF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D613888-1B7F-4021-9E22-430EDF65B325}"/>
                </a:ext>
              </a:extLst>
            </p:cNvPr>
            <p:cNvGrpSpPr/>
            <p:nvPr/>
          </p:nvGrpSpPr>
          <p:grpSpPr>
            <a:xfrm>
              <a:off x="1078816" y="4052138"/>
              <a:ext cx="0" cy="424694"/>
              <a:chOff x="493669" y="5344275"/>
              <a:chExt cx="0" cy="234000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30C6FC9-C426-4F70-808D-22817C5F4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669" y="5344275"/>
                <a:ext cx="0" cy="234000"/>
              </a:xfrm>
              <a:prstGeom prst="line">
                <a:avLst/>
              </a:prstGeom>
              <a:ln w="1270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492EBCC-D056-49AE-ADE7-035591F28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669" y="5470275"/>
                <a:ext cx="0" cy="108000"/>
              </a:xfrm>
              <a:prstGeom prst="line">
                <a:avLst/>
              </a:prstGeom>
              <a:ln w="127000">
                <a:solidFill>
                  <a:srgbClr val="66FF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A55FB20-C36E-4380-97D8-4FF188FD2D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9927" y="2522510"/>
              <a:ext cx="16714" cy="1891767"/>
            </a:xfrm>
            <a:prstGeom prst="line">
              <a:avLst/>
            </a:prstGeom>
            <a:ln w="1270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B198D89-F0FC-457E-ABC8-563F4BF746F9}"/>
                </a:ext>
              </a:extLst>
            </p:cNvPr>
            <p:cNvSpPr/>
            <p:nvPr/>
          </p:nvSpPr>
          <p:spPr>
            <a:xfrm flipV="1">
              <a:off x="5373265" y="2733684"/>
              <a:ext cx="140168" cy="1681604"/>
            </a:xfrm>
            <a:custGeom>
              <a:avLst/>
              <a:gdLst>
                <a:gd name="connsiteX0" fmla="*/ 18288 w 18288"/>
                <a:gd name="connsiteY0" fmla="*/ 0 h 877824"/>
                <a:gd name="connsiteX1" fmla="*/ 0 w 18288"/>
                <a:gd name="connsiteY1" fmla="*/ 877824 h 877824"/>
                <a:gd name="connsiteX0" fmla="*/ 0 w 55372"/>
                <a:gd name="connsiteY0" fmla="*/ 0 h 857504"/>
                <a:gd name="connsiteX1" fmla="*/ 55372 w 55372"/>
                <a:gd name="connsiteY1" fmla="*/ 857504 h 857504"/>
                <a:gd name="connsiteX0" fmla="*/ 0 w 55372"/>
                <a:gd name="connsiteY0" fmla="*/ 0 h 857504"/>
                <a:gd name="connsiteX1" fmla="*/ 55372 w 55372"/>
                <a:gd name="connsiteY1" fmla="*/ 857504 h 857504"/>
                <a:gd name="connsiteX0" fmla="*/ 0 w 61022"/>
                <a:gd name="connsiteY0" fmla="*/ 0 h 857504"/>
                <a:gd name="connsiteX1" fmla="*/ 55372 w 61022"/>
                <a:gd name="connsiteY1" fmla="*/ 857504 h 857504"/>
                <a:gd name="connsiteX0" fmla="*/ 0 w 39198"/>
                <a:gd name="connsiteY0" fmla="*/ 0 h 883331"/>
                <a:gd name="connsiteX1" fmla="*/ 4503 w 39198"/>
                <a:gd name="connsiteY1" fmla="*/ 883331 h 883331"/>
                <a:gd name="connsiteX0" fmla="*/ 0 w 52781"/>
                <a:gd name="connsiteY0" fmla="*/ 0 h 883331"/>
                <a:gd name="connsiteX1" fmla="*/ 4503 w 52781"/>
                <a:gd name="connsiteY1" fmla="*/ 883331 h 883331"/>
                <a:gd name="connsiteX0" fmla="*/ 0 w 51984"/>
                <a:gd name="connsiteY0" fmla="*/ 0 h 867835"/>
                <a:gd name="connsiteX1" fmla="*/ 2619 w 51984"/>
                <a:gd name="connsiteY1" fmla="*/ 867835 h 867835"/>
                <a:gd name="connsiteX0" fmla="*/ 0 w 51984"/>
                <a:gd name="connsiteY0" fmla="*/ 0 h 854922"/>
                <a:gd name="connsiteX1" fmla="*/ 2619 w 51984"/>
                <a:gd name="connsiteY1" fmla="*/ 854922 h 85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84" h="854922">
                  <a:moveTo>
                    <a:pt x="0" y="0"/>
                  </a:moveTo>
                  <a:cubicBezTo>
                    <a:pt x="84497" y="262975"/>
                    <a:pt x="51582" y="561467"/>
                    <a:pt x="2619" y="854922"/>
                  </a:cubicBezTo>
                </a:path>
              </a:pathLst>
            </a:custGeom>
            <a:ln w="1270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0ED4812-4B19-461F-A196-9B92E6477046}"/>
                </a:ext>
              </a:extLst>
            </p:cNvPr>
            <p:cNvSpPr/>
            <p:nvPr/>
          </p:nvSpPr>
          <p:spPr>
            <a:xfrm flipV="1">
              <a:off x="4649719" y="2915355"/>
              <a:ext cx="163720" cy="1505897"/>
            </a:xfrm>
            <a:custGeom>
              <a:avLst/>
              <a:gdLst>
                <a:gd name="connsiteX0" fmla="*/ 18288 w 18288"/>
                <a:gd name="connsiteY0" fmla="*/ 0 h 877824"/>
                <a:gd name="connsiteX1" fmla="*/ 0 w 18288"/>
                <a:gd name="connsiteY1" fmla="*/ 877824 h 877824"/>
                <a:gd name="connsiteX0" fmla="*/ 18288 w 18288"/>
                <a:gd name="connsiteY0" fmla="*/ 0 h 832104"/>
                <a:gd name="connsiteX1" fmla="*/ 0 w 18288"/>
                <a:gd name="connsiteY1" fmla="*/ 832104 h 832104"/>
                <a:gd name="connsiteX0" fmla="*/ 0 w 83312"/>
                <a:gd name="connsiteY0" fmla="*/ 0 h 801624"/>
                <a:gd name="connsiteX1" fmla="*/ 83312 w 83312"/>
                <a:gd name="connsiteY1" fmla="*/ 801624 h 801624"/>
                <a:gd name="connsiteX0" fmla="*/ 0 w 85496"/>
                <a:gd name="connsiteY0" fmla="*/ 0 h 801624"/>
                <a:gd name="connsiteX1" fmla="*/ 83312 w 85496"/>
                <a:gd name="connsiteY1" fmla="*/ 801624 h 801624"/>
                <a:gd name="connsiteX0" fmla="*/ 0 w 98345"/>
                <a:gd name="connsiteY0" fmla="*/ 0 h 801624"/>
                <a:gd name="connsiteX1" fmla="*/ 83312 w 98345"/>
                <a:gd name="connsiteY1" fmla="*/ 801624 h 801624"/>
                <a:gd name="connsiteX0" fmla="*/ 0 w 77259"/>
                <a:gd name="connsiteY0" fmla="*/ 0 h 817924"/>
                <a:gd name="connsiteX1" fmla="*/ 37605 w 77259"/>
                <a:gd name="connsiteY1" fmla="*/ 817924 h 817924"/>
                <a:gd name="connsiteX0" fmla="*/ 0 w 69643"/>
                <a:gd name="connsiteY0" fmla="*/ 0 h 815207"/>
                <a:gd name="connsiteX1" fmla="*/ 14751 w 69643"/>
                <a:gd name="connsiteY1" fmla="*/ 815207 h 815207"/>
                <a:gd name="connsiteX0" fmla="*/ 0 w 39559"/>
                <a:gd name="connsiteY0" fmla="*/ 0 h 815207"/>
                <a:gd name="connsiteX1" fmla="*/ 14751 w 39559"/>
                <a:gd name="connsiteY1" fmla="*/ 815207 h 815207"/>
                <a:gd name="connsiteX0" fmla="*/ 0 w 53699"/>
                <a:gd name="connsiteY0" fmla="*/ 0 h 815207"/>
                <a:gd name="connsiteX1" fmla="*/ 14751 w 53699"/>
                <a:gd name="connsiteY1" fmla="*/ 815207 h 815207"/>
                <a:gd name="connsiteX0" fmla="*/ 0 w 61378"/>
                <a:gd name="connsiteY0" fmla="*/ 0 h 815207"/>
                <a:gd name="connsiteX1" fmla="*/ 14751 w 61378"/>
                <a:gd name="connsiteY1" fmla="*/ 815207 h 81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378" h="815207">
                  <a:moveTo>
                    <a:pt x="0" y="0"/>
                  </a:moveTo>
                  <a:cubicBezTo>
                    <a:pt x="108426" y="302281"/>
                    <a:pt x="46663" y="561582"/>
                    <a:pt x="14751" y="815207"/>
                  </a:cubicBezTo>
                </a:path>
              </a:pathLst>
            </a:custGeom>
            <a:ln w="1270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C9F115-CB5D-4A46-9BC8-0ABE8D4F003F}"/>
                </a:ext>
              </a:extLst>
            </p:cNvPr>
            <p:cNvSpPr txBox="1"/>
            <p:nvPr/>
          </p:nvSpPr>
          <p:spPr>
            <a:xfrm>
              <a:off x="3026811" y="2797251"/>
              <a:ext cx="770027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T-cell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284260A-259B-409F-9A63-2F5473C4B8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9015" y="4500121"/>
              <a:ext cx="5828665" cy="0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B24BF0C-6678-44C1-9617-EBEEF00CA08D}"/>
                </a:ext>
              </a:extLst>
            </p:cNvPr>
            <p:cNvSpPr txBox="1"/>
            <p:nvPr/>
          </p:nvSpPr>
          <p:spPr>
            <a:xfrm>
              <a:off x="1071145" y="4256243"/>
              <a:ext cx="693216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pMHC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A85B4B2-C9E4-4BB5-82C7-41BCBE340365}"/>
                </a:ext>
              </a:extLst>
            </p:cNvPr>
            <p:cNvSpPr txBox="1"/>
            <p:nvPr/>
          </p:nvSpPr>
          <p:spPr>
            <a:xfrm>
              <a:off x="5456147" y="3476713"/>
              <a:ext cx="684277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CD45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4A7286B-6153-405B-86AF-1306ACD9653A}"/>
                </a:ext>
              </a:extLst>
            </p:cNvPr>
            <p:cNvSpPr txBox="1"/>
            <p:nvPr/>
          </p:nvSpPr>
          <p:spPr>
            <a:xfrm>
              <a:off x="1056934" y="4037352"/>
              <a:ext cx="548501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TCR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3BAF5C9-CA50-4623-8871-C911DE00BE8E}"/>
                </a:ext>
              </a:extLst>
            </p:cNvPr>
            <p:cNvSpPr txBox="1"/>
            <p:nvPr/>
          </p:nvSpPr>
          <p:spPr>
            <a:xfrm>
              <a:off x="2577585" y="2463049"/>
              <a:ext cx="1706492" cy="28033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Physical model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C4BB146-6C34-4117-9E8A-834991F75664}"/>
                </a:ext>
              </a:extLst>
            </p:cNvPr>
            <p:cNvGrpSpPr/>
            <p:nvPr/>
          </p:nvGrpSpPr>
          <p:grpSpPr>
            <a:xfrm>
              <a:off x="455116" y="2438228"/>
              <a:ext cx="5931921" cy="1618838"/>
              <a:chOff x="455116" y="2663426"/>
              <a:chExt cx="5931921" cy="1393644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5EDF9A9-7EDD-4ACB-861C-A57759C9D4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07037" y="2691773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6CA17EF-657A-482F-B0C0-CCD7DA4EE5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27037" y="266342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AD8D227-FD13-4117-9D58-657A1C7F61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2040" y="2750065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857562B-1D75-4A44-8350-5804794DE6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72040" y="2806309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2BB4D7F-2D2B-4210-A1C7-C8729185A9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85552" y="287517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4DFC8CB-9501-4820-9FBD-0EBC877FB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05552" y="2848177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45E879E-CF1B-41E3-9943-70F4A67B90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48504" y="293095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8E96C64-0C7D-4AE5-995E-52ED242641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68504" y="300138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5D7A3C8-FFD5-4CE0-A004-C79177B217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88504" y="3055281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17801DA0-5F61-45B5-A5C8-60C694016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08504" y="3011198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E90D2BE-244A-4AFF-BD79-27E993F7C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28504" y="3120253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7DC7459-9B91-497A-BC8E-AA3EE19C19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474" y="3228635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779E532-3B00-4D81-8911-09883026C5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59923" y="3303133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51C0818-BA01-43A7-ABBF-921F1339B8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79923" y="3369850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C267E1B-7B4E-47A9-B9FA-8EBE7F3FC8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99923" y="3436542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7F2F4A-73D8-4A75-87BF-F3223D90C4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19923" y="349696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6D06FC1-037C-450E-AFD5-CCB7947C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9923" y="3537577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098AD72-3293-477E-9373-60B539C61D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56385" y="3612382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BF11DAD-97D9-4737-A651-64EB3AE48B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73865" y="3685184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5E92ED5-53B2-4AD7-9942-02276CD3E3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87673" y="3745560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7CFD6F8-1D5A-43EC-9701-1F34337C96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07673" y="3822445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5FAA2A7-7342-4B5C-BD47-82644C2A02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7673" y="380551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6F80E185-9377-4B7A-BB41-0C2BC33A23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47673" y="3853788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CDADB7C-9094-498C-B2D6-5DF2FFEBDF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67673" y="3909019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A96A57B-DA46-41AB-AE0E-39FBD2BB6F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7673" y="3923757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F86AA59-D6E8-4313-97F3-860C64F296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7673" y="3956768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94A42BA-A3E7-4BE8-8A71-C88E64F49D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31839" y="3995520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583D49E-155D-4A63-AD1C-1B74079874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51839" y="4003231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5AA1FDE-DFC0-42D4-B937-3EE2B1803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3922" y="4025865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101E92F-6F78-442B-8A54-101264771C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3416" y="404579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5527AE7-E166-4FC6-B2D9-E66728599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416" y="404579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784170A8-6E06-4847-B908-66578A980B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4873" y="4057070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859EE7A-D896-4C95-832A-C5D073BA22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5116" y="4045796"/>
                <a:ext cx="180000" cy="0"/>
              </a:xfrm>
              <a:prstGeom prst="line">
                <a:avLst/>
              </a:prstGeom>
              <a:noFill/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6BC7740-98A7-43C2-97AA-929962841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5024" y="3468393"/>
              <a:ext cx="0" cy="10193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B582C23-F1E4-4C80-88BB-1EB977AA55BB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</p:spTree>
    <p:extLst>
      <p:ext uri="{BB962C8B-B14F-4D97-AF65-F5344CB8AC3E}">
        <p14:creationId xmlns:p14="http://schemas.microsoft.com/office/powerpoint/2010/main" val="1680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45AD3B0-218A-424E-AC95-B76D2B4BF77F}"/>
              </a:ext>
            </a:extLst>
          </p:cNvPr>
          <p:cNvGrpSpPr/>
          <p:nvPr/>
        </p:nvGrpSpPr>
        <p:grpSpPr>
          <a:xfrm>
            <a:off x="1202034" y="1422143"/>
            <a:ext cx="4837938" cy="4344449"/>
            <a:chOff x="1136347" y="4690206"/>
            <a:chExt cx="2237430" cy="20092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C6E04B-EA36-46E3-B2CF-B3F1E33E4816}"/>
                </a:ext>
              </a:extLst>
            </p:cNvPr>
            <p:cNvGrpSpPr/>
            <p:nvPr/>
          </p:nvGrpSpPr>
          <p:grpSpPr>
            <a:xfrm>
              <a:off x="1539949" y="4690206"/>
              <a:ext cx="1833828" cy="2009206"/>
              <a:chOff x="2596589" y="5635086"/>
              <a:chExt cx="1833828" cy="200920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803FA55-7EAE-4329-8703-18F4F57D0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20" t="9427" r="9504" b="13108"/>
              <a:stretch/>
            </p:blipFill>
            <p:spPr>
              <a:xfrm>
                <a:off x="2676501" y="5826789"/>
                <a:ext cx="1523206" cy="15229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6F01B1-34E8-4C2A-9651-53A8C0C28C93}"/>
                  </a:ext>
                </a:extLst>
              </p:cNvPr>
              <p:cNvSpPr txBox="1"/>
              <p:nvPr/>
            </p:nvSpPr>
            <p:spPr>
              <a:xfrm>
                <a:off x="2665608" y="7174918"/>
                <a:ext cx="325601" cy="1708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 = 0 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457314-5FD5-40EE-9AF3-31B95F167279}"/>
                  </a:ext>
                </a:extLst>
              </p:cNvPr>
              <p:cNvSpPr txBox="1"/>
              <p:nvPr/>
            </p:nvSpPr>
            <p:spPr>
              <a:xfrm>
                <a:off x="3040789" y="7473485"/>
                <a:ext cx="869266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X(nm)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F479A0-A85A-4831-875B-9C8F25CF262F}"/>
                  </a:ext>
                </a:extLst>
              </p:cNvPr>
              <p:cNvSpPr txBox="1"/>
              <p:nvPr/>
            </p:nvSpPr>
            <p:spPr>
              <a:xfrm>
                <a:off x="2684714" y="5635086"/>
                <a:ext cx="1501466" cy="18504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T-cell (initial)</a:t>
                </a:r>
                <a:endParaRPr lang="he-IL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D8DB1B-63FF-4175-A780-BE5B7A8581A6}"/>
                  </a:ext>
                </a:extLst>
              </p:cNvPr>
              <p:cNvSpPr txBox="1"/>
              <p:nvPr/>
            </p:nvSpPr>
            <p:spPr>
              <a:xfrm>
                <a:off x="2596589" y="7327225"/>
                <a:ext cx="144712" cy="1708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3928C0-6439-483D-A206-4FF0E2018A07}"/>
                  </a:ext>
                </a:extLst>
              </p:cNvPr>
              <p:cNvSpPr txBox="1"/>
              <p:nvPr/>
            </p:nvSpPr>
            <p:spPr>
              <a:xfrm>
                <a:off x="3258154" y="7327225"/>
                <a:ext cx="440732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1000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BA90B5B-3F0F-4606-9ADE-1E87F5F2215A}"/>
                  </a:ext>
                </a:extLst>
              </p:cNvPr>
              <p:cNvSpPr txBox="1"/>
              <p:nvPr/>
            </p:nvSpPr>
            <p:spPr>
              <a:xfrm>
                <a:off x="3971916" y="7327225"/>
                <a:ext cx="458501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2000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46266B-35CD-4B0A-A2E5-9E21ACF2F602}"/>
                </a:ext>
              </a:extLst>
            </p:cNvPr>
            <p:cNvSpPr txBox="1"/>
            <p:nvPr/>
          </p:nvSpPr>
          <p:spPr>
            <a:xfrm rot="16200000">
              <a:off x="847725" y="5566841"/>
              <a:ext cx="748051" cy="1708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Y(nm)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64342F-2943-4C2E-A7FD-3D379D5FC4AB}"/>
                </a:ext>
              </a:extLst>
            </p:cNvPr>
            <p:cNvSpPr txBox="1"/>
            <p:nvPr/>
          </p:nvSpPr>
          <p:spPr>
            <a:xfrm>
              <a:off x="1480803" y="6296501"/>
              <a:ext cx="144712" cy="170807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0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5E20FF-96C6-420C-AC8A-0C30ACD106BA}"/>
                </a:ext>
              </a:extLst>
            </p:cNvPr>
            <p:cNvSpPr txBox="1"/>
            <p:nvPr/>
          </p:nvSpPr>
          <p:spPr>
            <a:xfrm>
              <a:off x="1246897" y="5561330"/>
              <a:ext cx="440732" cy="1708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1000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96CBB2-5DF1-4866-8767-40C14B123D0B}"/>
                </a:ext>
              </a:extLst>
            </p:cNvPr>
            <p:cNvSpPr txBox="1"/>
            <p:nvPr/>
          </p:nvSpPr>
          <p:spPr>
            <a:xfrm>
              <a:off x="1238013" y="4796182"/>
              <a:ext cx="458501" cy="17080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0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2000</a:t>
              </a:r>
              <a:endParaRPr lang="he-IL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5637D-7FFC-4DBC-B030-DE7F33FBF3A5}"/>
              </a:ext>
            </a:extLst>
          </p:cNvPr>
          <p:cNvGrpSpPr/>
          <p:nvPr/>
        </p:nvGrpSpPr>
        <p:grpSpPr>
          <a:xfrm>
            <a:off x="6397034" y="1431377"/>
            <a:ext cx="4955025" cy="4335216"/>
            <a:chOff x="4992504" y="5537445"/>
            <a:chExt cx="2291583" cy="20049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2DC50C-A00B-403D-A1D6-0CE823CC0F15}"/>
                </a:ext>
              </a:extLst>
            </p:cNvPr>
            <p:cNvGrpSpPr/>
            <p:nvPr/>
          </p:nvGrpSpPr>
          <p:grpSpPr>
            <a:xfrm>
              <a:off x="4992504" y="5537445"/>
              <a:ext cx="1833830" cy="2004934"/>
              <a:chOff x="4653096" y="5639357"/>
              <a:chExt cx="1833830" cy="200493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12FD332-5EAD-4C11-ACD8-6C4CD99932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81" t="9403" r="9544" b="13133"/>
              <a:stretch/>
            </p:blipFill>
            <p:spPr>
              <a:xfrm>
                <a:off x="4730973" y="5826302"/>
                <a:ext cx="1523206" cy="152297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B683212-2F23-4E1E-98AC-2E7C75A3F710}"/>
                  </a:ext>
                </a:extLst>
              </p:cNvPr>
              <p:cNvSpPr txBox="1"/>
              <p:nvPr/>
            </p:nvSpPr>
            <p:spPr>
              <a:xfrm>
                <a:off x="4734828" y="7180069"/>
                <a:ext cx="610280" cy="1708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 = 100sec 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9FF6DE-4369-4E07-8B0D-E91F602DB2D2}"/>
                  </a:ext>
                </a:extLst>
              </p:cNvPr>
              <p:cNvSpPr txBox="1"/>
              <p:nvPr/>
            </p:nvSpPr>
            <p:spPr>
              <a:xfrm>
                <a:off x="4653096" y="7329326"/>
                <a:ext cx="144712" cy="170807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EA9BB-0143-4A0B-90AC-7C41EDF13959}"/>
                  </a:ext>
                </a:extLst>
              </p:cNvPr>
              <p:cNvSpPr txBox="1"/>
              <p:nvPr/>
            </p:nvSpPr>
            <p:spPr>
              <a:xfrm>
                <a:off x="5314663" y="7329326"/>
                <a:ext cx="440732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1000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96F76BE-06AD-4166-997F-488B1C676B3C}"/>
                  </a:ext>
                </a:extLst>
              </p:cNvPr>
              <p:cNvSpPr txBox="1"/>
              <p:nvPr/>
            </p:nvSpPr>
            <p:spPr>
              <a:xfrm>
                <a:off x="6028425" y="7329325"/>
                <a:ext cx="458501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2000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DBE56D-AF10-4B4A-95F6-B5409904712F}"/>
                  </a:ext>
                </a:extLst>
              </p:cNvPr>
              <p:cNvSpPr txBox="1"/>
              <p:nvPr/>
            </p:nvSpPr>
            <p:spPr>
              <a:xfrm>
                <a:off x="5100613" y="7473484"/>
                <a:ext cx="869265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X(nm)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8334858-1C3F-4837-92A7-2BF4171DA8F3}"/>
                  </a:ext>
                </a:extLst>
              </p:cNvPr>
              <p:cNvSpPr txBox="1"/>
              <p:nvPr/>
            </p:nvSpPr>
            <p:spPr>
              <a:xfrm>
                <a:off x="4759819" y="5639357"/>
                <a:ext cx="1443145" cy="18504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T-cell (final) 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EE2699A-7115-4E1C-8D75-9447C756D6C9}"/>
                </a:ext>
              </a:extLst>
            </p:cNvPr>
            <p:cNvGrpSpPr/>
            <p:nvPr/>
          </p:nvGrpSpPr>
          <p:grpSpPr>
            <a:xfrm>
              <a:off x="6670566" y="5621057"/>
              <a:ext cx="613521" cy="1674887"/>
              <a:chOff x="5023058" y="4778089"/>
              <a:chExt cx="613521" cy="167488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5BE255-2100-48D2-8406-E1E43A4654AC}"/>
                  </a:ext>
                </a:extLst>
              </p:cNvPr>
              <p:cNvSpPr/>
              <p:nvPr/>
            </p:nvSpPr>
            <p:spPr>
              <a:xfrm>
                <a:off x="5023058" y="4875672"/>
                <a:ext cx="131577" cy="1533955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792FD63-C5E4-4FDA-A027-FB6888502FC6}"/>
                  </a:ext>
                </a:extLst>
              </p:cNvPr>
              <p:cNvSpPr txBox="1"/>
              <p:nvPr/>
            </p:nvSpPr>
            <p:spPr>
              <a:xfrm>
                <a:off x="5095593" y="6282169"/>
                <a:ext cx="458501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0 nm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B4DB9E-BC51-4D55-91F4-88B1D5F1E575}"/>
                  </a:ext>
                </a:extLst>
              </p:cNvPr>
              <p:cNvSpPr txBox="1"/>
              <p:nvPr/>
            </p:nvSpPr>
            <p:spPr>
              <a:xfrm>
                <a:off x="5095593" y="4778089"/>
                <a:ext cx="540986" cy="17080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70 nm</a:t>
                </a:r>
                <a:endPara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BB582C23-F1E4-4C80-88BB-1EB977AA55BB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</p:spTree>
    <p:extLst>
      <p:ext uri="{BB962C8B-B14F-4D97-AF65-F5344CB8AC3E}">
        <p14:creationId xmlns:p14="http://schemas.microsoft.com/office/powerpoint/2010/main" val="1842469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F_1 A_1 ex488_100 ex647_60  ___200 frames  (3)">
            <a:hlinkClick r:id="" action="ppaction://media"/>
            <a:extLst>
              <a:ext uri="{FF2B5EF4-FFF2-40B4-BE49-F238E27FC236}">
                <a16:creationId xmlns:a16="http://schemas.microsoft.com/office/drawing/2014/main" id="{EB158EA9-B085-4449-985F-C8A7CB7EE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3836" y="750716"/>
            <a:ext cx="5324328" cy="5356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EE944-F3E1-4BBD-A352-CC49B249BABF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</p:spTree>
    <p:extLst>
      <p:ext uri="{BB962C8B-B14F-4D97-AF65-F5344CB8AC3E}">
        <p14:creationId xmlns:p14="http://schemas.microsoft.com/office/powerpoint/2010/main" val="142507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F_6 A_1 ex488_100 ex647_60  ___200 frames  (2)">
            <a:hlinkClick r:id="" action="ppaction://media"/>
            <a:extLst>
              <a:ext uri="{FF2B5EF4-FFF2-40B4-BE49-F238E27FC236}">
                <a16:creationId xmlns:a16="http://schemas.microsoft.com/office/drawing/2014/main" id="{9009D7FE-556E-408D-8E49-5859A0A61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9340" y="629206"/>
            <a:ext cx="5213320" cy="5599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79DC33-FA19-4456-80DA-1A7C6A62AF01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</p:spTree>
    <p:extLst>
      <p:ext uri="{BB962C8B-B14F-4D97-AF65-F5344CB8AC3E}">
        <p14:creationId xmlns:p14="http://schemas.microsoft.com/office/powerpoint/2010/main" val="16546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cellCoverslip_20180429205336">
            <a:hlinkClick r:id="" action="ppaction://media"/>
            <a:extLst>
              <a:ext uri="{FF2B5EF4-FFF2-40B4-BE49-F238E27FC236}">
                <a16:creationId xmlns:a16="http://schemas.microsoft.com/office/drawing/2014/main" id="{39820247-03FD-4E71-8E8B-6D68C4C66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483" y="1047750"/>
            <a:ext cx="4762500" cy="4762500"/>
          </a:xfrm>
          <a:prstGeom prst="rect">
            <a:avLst/>
          </a:prstGeom>
        </p:spPr>
      </p:pic>
      <p:pic>
        <p:nvPicPr>
          <p:cNvPr id="5" name="TcellCoverslip_20180429220306">
            <a:hlinkClick r:id="" action="ppaction://media"/>
            <a:extLst>
              <a:ext uri="{FF2B5EF4-FFF2-40B4-BE49-F238E27FC236}">
                <a16:creationId xmlns:a16="http://schemas.microsoft.com/office/drawing/2014/main" id="{E7D438AF-67C5-49C4-B9A5-94664FF5DD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1018" y="1047750"/>
            <a:ext cx="4762500" cy="476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4AF2E3-25DF-43EA-82FE-D2EF86AE04F4}"/>
              </a:ext>
            </a:extLst>
          </p:cNvPr>
          <p:cNvSpPr txBox="1"/>
          <p:nvPr/>
        </p:nvSpPr>
        <p:spPr>
          <a:xfrm>
            <a:off x="3626292" y="0"/>
            <a:ext cx="4939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Model 1: Kinetic segregation</a:t>
            </a:r>
          </a:p>
        </p:txBody>
      </p:sp>
    </p:spTree>
    <p:extLst>
      <p:ext uri="{BB962C8B-B14F-4D97-AF65-F5344CB8AC3E}">
        <p14:creationId xmlns:p14="http://schemas.microsoft.com/office/powerpoint/2010/main" val="5017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13716</TotalTime>
  <Words>504</Words>
  <Application>Microsoft Office PowerPoint</Application>
  <PresentationFormat>Widescreen</PresentationFormat>
  <Paragraphs>194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Yair Neve-Oz</dc:creator>
  <cp:lastModifiedBy>Yair Neve-Oz</cp:lastModifiedBy>
  <cp:revision>74</cp:revision>
  <dcterms:created xsi:type="dcterms:W3CDTF">2021-03-01T18:21:55Z</dcterms:created>
  <dcterms:modified xsi:type="dcterms:W3CDTF">2021-03-11T12:55:04Z</dcterms:modified>
</cp:coreProperties>
</file>